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4" r:id="rId18"/>
    <p:sldId id="275" r:id="rId19"/>
    <p:sldId id="273" r:id="rId20"/>
    <p:sldId id="277" r:id="rId21"/>
    <p:sldId id="284" r:id="rId22"/>
    <p:sldId id="283" r:id="rId23"/>
    <p:sldId id="280" r:id="rId24"/>
    <p:sldId id="281" r:id="rId25"/>
    <p:sldId id="282" r:id="rId2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52" autoAdjust="0"/>
    <p:restoredTop sz="73014" autoAdjust="0"/>
  </p:normalViewPr>
  <p:slideViewPr>
    <p:cSldViewPr snapToGrid="0" snapToObjects="1">
      <p:cViewPr varScale="1">
        <p:scale>
          <a:sx n="121" d="100"/>
          <a:sy n="121" d="100"/>
        </p:scale>
        <p:origin x="2344" y="17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10.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2/21/25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a:t>
            </a:fld>
            <a:endParaRPr lang="en-US"/>
          </a:p>
        </p:txBody>
      </p:sp>
    </p:spTree>
    <p:extLst>
      <p:ext uri="{BB962C8B-B14F-4D97-AF65-F5344CB8AC3E}">
        <p14:creationId xmlns:p14="http://schemas.microsoft.com/office/powerpoint/2010/main" val="40961513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Long-term modeling of particle pitch-angle distributions resulting from current-sheet scattering involves simulating the dynamics of a large number of particles through multiple current-sheet interactions over extended periods. To reduce computational time and complexity, we derive a simplified probabilistic description of pitch-angle evolution for modeling energetic particle transport under current-sheet scattering.</a:t>
            </a:r>
          </a:p>
          <a:p>
            <a:r>
              <a:rPr lang="en-US" dirty="0"/>
              <a:t>The scattering process depends on the particle's initial conditions, $(\</a:t>
            </a:r>
            <a:r>
              <a:rPr lang="en-US" dirty="0" err="1"/>
              <a:t>mathbf</a:t>
            </a:r>
            <a:r>
              <a:rPr lang="en-US" dirty="0"/>
              <a:t>{r}, \</a:t>
            </a:r>
            <a:r>
              <a:rPr lang="en-US" dirty="0" err="1"/>
              <a:t>mathbf</a:t>
            </a:r>
            <a:r>
              <a:rPr lang="en-US" dirty="0"/>
              <a:t>{v})$, as well as the configuration of the current sheet, $\</a:t>
            </a:r>
            <a:r>
              <a:rPr lang="en-US" dirty="0" err="1"/>
              <a:t>mathbf</a:t>
            </a:r>
            <a:r>
              <a:rPr lang="en-US" dirty="0"/>
              <a:t>{B}$.</a:t>
            </a:r>
          </a:p>
        </p:txBody>
      </p:sp>
      <p:sp>
        <p:nvSpPr>
          <p:cNvPr id="4" name="Slide Number Placeholder 3"/>
          <p:cNvSpPr>
            <a:spLocks noGrp="1"/>
          </p:cNvSpPr>
          <p:nvPr>
            <p:ph type="sldNum" sz="quarter" idx="5"/>
          </p:nvPr>
        </p:nvSpPr>
        <p:spPr/>
        <p:txBody>
          <a:bodyPr/>
          <a:lstStyle/>
          <a:p>
            <a:fld id="{18BDFEC3-8487-43E8-A154-7C12CBC1FFF2}" type="slidenum">
              <a:rPr lang="en-US" smtClean="0"/>
              <a:t>17</a:t>
            </a:fld>
            <a:endParaRPr lang="en-US"/>
          </a:p>
        </p:txBody>
      </p:sp>
    </p:spTree>
    <p:extLst>
      <p:ext uri="{BB962C8B-B14F-4D97-AF65-F5344CB8AC3E}">
        <p14:creationId xmlns:p14="http://schemas.microsoft.com/office/powerpoint/2010/main" val="4204612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18</a:t>
            </a:fld>
            <a:endParaRPr lang="en-US"/>
          </a:p>
        </p:txBody>
      </p:sp>
    </p:spTree>
    <p:extLst>
      <p:ext uri="{BB962C8B-B14F-4D97-AF65-F5344CB8AC3E}">
        <p14:creationId xmlns:p14="http://schemas.microsoft.com/office/powerpoint/2010/main" val="36932549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Image:</a:t>
            </a:r>
            <a:r>
              <a:t> WTM heatmap from </a:t>
            </a:r>
            <a:r>
              <a:rPr>
                <a:latin typeface="Courier"/>
              </a:rPr>
              <a:t>fig-tm-stats-100keV</a:t>
            </a:r>
            <a:r>
              <a:t>.</a:t>
            </a:r>
            <a:br/>
            <a:r>
              <a:rPr b="1"/>
              <a:t>Notes:</a:t>
            </a:r>
            <a:br/>
            <a:r>
              <a:t>- Aggregates scattering probabilities across observed current sheets.</a:t>
            </a:r>
            <a:br/>
            <a:r>
              <a:t>- Bright diagonal = most particles weakly scattered.</a:t>
            </a:r>
          </a:p>
        </p:txBody>
      </p:sp>
      <p:sp>
        <p:nvSpPr>
          <p:cNvPr id="4" name="Slide Number Placeholder 3"/>
          <p:cNvSpPr>
            <a:spLocks noGrp="1"/>
          </p:cNvSpPr>
          <p:nvPr>
            <p:ph type="sldNum" sz="quarter" idx="10"/>
          </p:nvPr>
        </p:nvSpPr>
        <p:spPr/>
        <p:txBody>
          <a:bodyPr/>
          <a:lstStyle/>
          <a:p>
            <a:fld id="{18BDFEC3-8487-43E8-A154-7C12CBC1FFF2}" type="slidenum">
              <a:rPr lang="en-US"/>
              <a:t>20</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dirty="0"/>
              <a:t>Notes:</a:t>
            </a:r>
            <a:br>
              <a:rPr dirty="0"/>
            </a:br>
            <a:r>
              <a:rPr dirty="0"/>
              <a:t>- Rare large-angle jumps drive rapid mixing.</a:t>
            </a:r>
            <a:endParaRPr lang="en-US" dirty="0"/>
          </a:p>
          <a:p>
            <a:pPr marL="0" lvl="0" indent="0">
              <a:buNone/>
            </a:pPr>
            <a:endParaRPr lang="en-US" dirty="0"/>
          </a:p>
          <a:p>
            <a:pPr marL="0" lvl="0" indent="0">
              <a:buNone/>
            </a:pPr>
            <a:r>
              <a:rPr lang="en-US" dirty="0"/>
              <a:t>A key feature of the pitch-angle dynamics is the occurrence of infrequent but substantial jumps, including rare, large-angle changes that can lead to particle reflection from the current sheet.</a:t>
            </a:r>
          </a:p>
          <a:p>
            <a:pPr marL="0" lvl="0" indent="0">
              <a:buNone/>
            </a:pPr>
            <a:endParaRPr lang="en-US" dirty="0"/>
          </a:p>
          <a:p>
            <a:pPr marL="0" lvl="0" indent="0">
              <a:buNone/>
            </a:pPr>
            <a:r>
              <a:rPr lang="en-US" dirty="0"/>
              <a:t>However, directly incorporating stochastic difference equations and the WTM into classical numerical schemes for transport-diffusion equations is a complex task. To facilitate comparison with other scattering processes and allow inclusion of SWD-induced scattering effects in such models, we evaluate the effective scattering rate, $D_{</a:t>
            </a:r>
            <a:r>
              <a:rPr lang="en-US" dirty="0" err="1"/>
              <a:t>nn</a:t>
            </a:r>
            <a:r>
              <a:rPr lang="en-US" dirty="0"/>
              <a:t>}$. This rate acts as a global diffusion coefficient, independent of the local pitch angle, since high-energy particles frequently experience large pitch-angle jumps, leading to strong mixing. The scattering rate depends on the particle energy and the WTM (i.e., the distribution of current sheets). Using the mapping described in Equation~\ref{eq-mapping} for an ensemble of particles, we calculate the evolution of the second moment of the pitch-angle distribution for the particle energy range from 100 keV to 1 MeV for current sheets at 1 AU:</a:t>
            </a:r>
            <a:endParaRPr dirty="0"/>
          </a:p>
        </p:txBody>
      </p:sp>
      <p:sp>
        <p:nvSpPr>
          <p:cNvPr id="4" name="Slide Number Placeholder 3"/>
          <p:cNvSpPr>
            <a:spLocks noGrp="1"/>
          </p:cNvSpPr>
          <p:nvPr>
            <p:ph type="sldNum" sz="quarter" idx="10"/>
          </p:nvPr>
        </p:nvSpPr>
        <p:spPr/>
        <p:txBody>
          <a:bodyPr/>
          <a:lstStyle/>
          <a:p>
            <a:fld id="{18BDFEC3-8487-43E8-A154-7C12CBC1FFF2}" type="slidenum">
              <a:rPr lang="en-US"/>
              <a:t>21</a:t>
            </a:fld>
            <a:endParaRPr lang="en-US"/>
          </a:p>
        </p:txBody>
      </p:sp>
    </p:spTree>
    <p:extLst>
      <p:ext uri="{BB962C8B-B14F-4D97-AF65-F5344CB8AC3E}">
        <p14:creationId xmlns:p14="http://schemas.microsoft.com/office/powerpoint/2010/main" val="42036683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AB9BF3-C1C8-0E12-3857-D2C4D334C0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169B18-ED16-9FBD-5D83-B877FE6052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14F11C-7C9B-616C-DD90-943A15BE45EF}"/>
              </a:ext>
            </a:extLst>
          </p:cNvPr>
          <p:cNvSpPr>
            <a:spLocks noGrp="1"/>
          </p:cNvSpPr>
          <p:nvPr>
            <p:ph type="body" idx="1"/>
          </p:nvPr>
        </p:nvSpPr>
        <p:spPr/>
        <p:txBody>
          <a:bodyPr/>
          <a:lstStyle/>
          <a:p>
            <a:pPr lvl="0"/>
            <a:r>
              <a:rPr lang="en-US" b="1" dirty="0"/>
              <a:t>Notes:</a:t>
            </a:r>
          </a:p>
          <a:p>
            <a:pPr marL="0" lvl="0" indent="0">
              <a:buNone/>
            </a:pPr>
            <a:endParaRPr lang="en-US" b="1" dirty="0"/>
          </a:p>
          <a:p>
            <a:pPr lvl="1"/>
            <a:r>
              <a:rPr lang="en-US" dirty="0"/>
              <a:t>(D_{</a:t>
            </a:r>
            <a:r>
              <a:rPr lang="en-US" dirty="0" err="1"/>
              <a:t>nn</a:t>
            </a:r>
            <a:r>
              <a:rPr lang="en-US" dirty="0"/>
              <a:t>}) quantifies scattering efficiency.</a:t>
            </a:r>
            <a:br>
              <a:rPr lang="en-US" dirty="0"/>
            </a:br>
            <a:endParaRPr lang="en-US" dirty="0"/>
          </a:p>
          <a:p>
            <a:pPr marL="0" lvl="0" indent="0">
              <a:buNone/>
            </a:pPr>
            <a:endParaRPr dirty="0"/>
          </a:p>
        </p:txBody>
      </p:sp>
      <p:sp>
        <p:nvSpPr>
          <p:cNvPr id="4" name="Slide Number Placeholder 3">
            <a:extLst>
              <a:ext uri="{FF2B5EF4-FFF2-40B4-BE49-F238E27FC236}">
                <a16:creationId xmlns:a16="http://schemas.microsoft.com/office/drawing/2014/main" id="{6ED731AC-2AB1-B8F7-2362-8118F03D4A90}"/>
              </a:ext>
            </a:extLst>
          </p:cNvPr>
          <p:cNvSpPr>
            <a:spLocks noGrp="1"/>
          </p:cNvSpPr>
          <p:nvPr>
            <p:ph type="sldNum" sz="quarter" idx="10"/>
          </p:nvPr>
        </p:nvSpPr>
        <p:spPr/>
        <p:txBody>
          <a:bodyPr/>
          <a:lstStyle/>
          <a:p>
            <a:fld id="{18BDFEC3-8487-43E8-A154-7C12CBC1FFF2}" type="slidenum">
              <a:rPr lang="en-US"/>
              <a:t>22</a:t>
            </a:fld>
            <a:endParaRPr lang="en-US"/>
          </a:p>
        </p:txBody>
      </p:sp>
    </p:spTree>
    <p:extLst>
      <p:ext uri="{BB962C8B-B14F-4D97-AF65-F5344CB8AC3E}">
        <p14:creationId xmlns:p14="http://schemas.microsoft.com/office/powerpoint/2010/main" val="29786728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b="1"/>
              <a:t>Key Points:</a:t>
            </a:r>
          </a:p>
          <a:p>
            <a:pPr marL="0" lvl="0" indent="0">
              <a:buNone/>
            </a:pPr>
            <a:endParaRPr b="1"/>
          </a:p>
          <a:p>
            <a:pPr lvl="1"/>
            <a:r>
              <a:t>Impact on spatial diffusion and acceleration processes.</a:t>
            </a:r>
          </a:p>
          <a:p>
            <a:pPr marL="0" lvl="0" indent="0">
              <a:buNone/>
            </a:pPr>
            <a:endParaRPr/>
          </a:p>
          <a:p>
            <a:pPr lvl="1"/>
            <a:r>
              <a:t>Connection between enhanced pitch-angle scattering and reduced acceleration timescales in shocks.</a:t>
            </a:r>
          </a:p>
          <a:p>
            <a:pPr marL="0" lvl="0" indent="0">
              <a:buNone/>
            </a:pPr>
            <a:endParaRPr/>
          </a:p>
          <a:p>
            <a:pPr lvl="1"/>
            <a:r>
              <a:t>Broader relevance for heliospheric and astrophysical plasma transport.</a:t>
            </a:r>
          </a:p>
          <a:p>
            <a:pPr marL="0" lvl="0" indent="0">
              <a:buNone/>
            </a:pPr>
            <a:endParaRPr/>
          </a:p>
          <a:p>
            <a:pPr lvl="0"/>
            <a:r>
              <a:rPr b="1"/>
              <a:t>Notes:</a:t>
            </a:r>
          </a:p>
          <a:p>
            <a:pPr marL="0" lvl="0" indent="0">
              <a:buNone/>
            </a:pPr>
            <a:endParaRPr b="1"/>
          </a:p>
          <a:p>
            <a:pPr lvl="1"/>
            <a:r>
              <a:t>Summarize how the research improves our understanding of energetic particle dynamics.</a:t>
            </a:r>
          </a:p>
          <a:p>
            <a:pPr marL="0" lvl="0" indent="0">
              <a:buNone/>
            </a:pPr>
            <a:endParaRPr/>
          </a:p>
          <a:p>
            <a:pPr lvl="1"/>
            <a:r>
              <a:t>Emphasize the potential integration of these results into global transport models.</a:t>
            </a:r>
          </a:p>
          <a:p>
            <a:pPr marL="0" lvl="0" indent="0">
              <a:buNone/>
            </a:pPr>
            <a:endParaRPr/>
          </a:p>
          <a:p>
            <a:pPr lvl="0"/>
            <a:r>
              <a:rPr b="1"/>
              <a:t>Image Suggestion:</a:t>
            </a:r>
          </a:p>
          <a:p>
            <a:pPr marL="0" lvl="0" indent="0">
              <a:buNone/>
            </a:pPr>
            <a:endParaRPr b="1"/>
          </a:p>
          <a:p>
            <a:pPr lvl="1"/>
            <a:r>
              <a:t>Conceptual diagram linking pitch-angle scattering, spatial diffusion, and particle acceleration in shock environments.</a:t>
            </a:r>
          </a:p>
        </p:txBody>
      </p:sp>
      <p:sp>
        <p:nvSpPr>
          <p:cNvPr id="4" name="Slide Number Placeholder 3"/>
          <p:cNvSpPr>
            <a:spLocks noGrp="1"/>
          </p:cNvSpPr>
          <p:nvPr>
            <p:ph type="sldNum" sz="quarter" idx="10"/>
          </p:nvPr>
        </p:nvSpPr>
        <p:spPr/>
        <p:txBody>
          <a:bodyPr/>
          <a:lstStyle/>
          <a:p>
            <a:fld id="{18BDFEC3-8487-43E8-A154-7C12CBC1FFF2}" type="slidenum">
              <a:rPr lang="en-US"/>
              <a:t>23</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b="1"/>
              <a:t>Key Points:</a:t>
            </a:r>
          </a:p>
          <a:p>
            <a:pPr marL="0" lvl="0" indent="0">
              <a:buNone/>
            </a:pPr>
            <a:endParaRPr b="1"/>
          </a:p>
          <a:p>
            <a:pPr lvl="1"/>
            <a:r>
              <a:t>Recap of major findings: analytical model, simulation results, and effective scattering rate.</a:t>
            </a:r>
          </a:p>
          <a:p>
            <a:pPr marL="0" lvl="0" indent="0">
              <a:buNone/>
            </a:pPr>
            <a:endParaRPr/>
          </a:p>
          <a:p>
            <a:pPr lvl="1"/>
            <a:r>
              <a:t>Future directions: investigation of cross-field diffusion, model refinement, and further observational studies.</a:t>
            </a:r>
          </a:p>
          <a:p>
            <a:pPr marL="0" lvl="0" indent="0">
              <a:buNone/>
            </a:pPr>
            <a:endParaRPr/>
          </a:p>
          <a:p>
            <a:pPr lvl="0"/>
            <a:r>
              <a:rPr b="1"/>
              <a:t>Notes:</a:t>
            </a:r>
          </a:p>
          <a:p>
            <a:pPr marL="0" lvl="0" indent="0">
              <a:buNone/>
            </a:pPr>
            <a:endParaRPr b="1"/>
          </a:p>
          <a:p>
            <a:pPr lvl="1"/>
            <a:r>
              <a:t>Summarize the key contributions of the research.</a:t>
            </a:r>
          </a:p>
          <a:p>
            <a:pPr marL="0" lvl="0" indent="0">
              <a:buNone/>
            </a:pPr>
            <a:endParaRPr/>
          </a:p>
          <a:p>
            <a:pPr lvl="1"/>
            <a:r>
              <a:t>Invite audience questions and provide contact information for follow-up discussions.</a:t>
            </a:r>
          </a:p>
          <a:p>
            <a:pPr marL="0" lvl="0" indent="0">
              <a:buNone/>
            </a:pPr>
            <a:endParaRPr/>
          </a:p>
          <a:p>
            <a:pPr lvl="0"/>
            <a:r>
              <a:rPr b="1"/>
              <a:t>Image Suggestion:</a:t>
            </a:r>
          </a:p>
          <a:p>
            <a:pPr marL="0" lvl="0" indent="0">
              <a:buNone/>
            </a:pPr>
            <a:endParaRPr b="1"/>
          </a:p>
          <a:p>
            <a:pPr lvl="1"/>
            <a:r>
              <a:t>A summary graphic or montage that visually encapsulates the research process and findings, with space for contact details.</a:t>
            </a:r>
          </a:p>
        </p:txBody>
      </p:sp>
      <p:sp>
        <p:nvSpPr>
          <p:cNvPr id="4" name="Slide Number Placeholder 3"/>
          <p:cNvSpPr>
            <a:spLocks noGrp="1"/>
          </p:cNvSpPr>
          <p:nvPr>
            <p:ph type="sldNum" sz="quarter" idx="10"/>
          </p:nvPr>
        </p:nvSpPr>
        <p:spPr/>
        <p:txBody>
          <a:bodyPr/>
          <a:lstStyle/>
          <a:p>
            <a:fld id="{18BDFEC3-8487-43E8-A154-7C12CBC1FFF2}" type="slidenum">
              <a:rPr lang="en-US"/>
              <a:t>24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dirty="0"/>
              <a:t>Notes:</a:t>
            </a:r>
            <a:r>
              <a:rPr dirty="0"/>
              <a:t> - Importance of energetic particle transport in astrophysical plasmas.</a:t>
            </a:r>
          </a:p>
          <a:p>
            <a:pPr marL="0" lvl="0" indent="0">
              <a:buNone/>
            </a:pPr>
            <a:endParaRPr dirty="0"/>
          </a:p>
          <a:p>
            <a:pPr marL="1270000" lvl="0" indent="0">
              <a:buNone/>
            </a:pPr>
            <a:r>
              <a:rPr sz="2000" dirty="0"/>
              <a:t>Solar energetic particles, or SEPs, from </a:t>
            </a:r>
            <a:r>
              <a:rPr sz="2000" dirty="0" err="1"/>
              <a:t>suprathermal</a:t>
            </a:r>
            <a:r>
              <a:rPr sz="2000" dirty="0"/>
              <a:t> (few keV) up to relativistic (∼few GeV) energies are accelerated near the Sun in at least two ways: (1) by magnetic reconnection-driven processes during solar flares resulting in impulsive SEPs, and (2) at fast coronal-mass-ejection-driven shock waves that produce large gradual SEP events. Large gradual SEP events are of particular interest because the accompanying high-energy (&gt;10s MeV) protons pose serious radiation threats to human explorers living and working beyond low-Earth orbit and to technological assets such as communications and scientific satellites in space. However, a complete understanding of these large SEP events has eluded us primarily because their properties, as observed in Earth orbit, are smeared due to mixing and contributions from many important physical effects.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Notes:</a:t>
            </a:r>
            <a:r>
              <a:t> - Role of turbulent magnetic fields in the heliosphere.</a:t>
            </a:r>
          </a:p>
          <a:p>
            <a:pPr marL="0" lvl="0" indent="0">
              <a:buNone/>
            </a:pPr>
            <a:endParaRPr/>
          </a:p>
          <a:p>
            <a:pPr marL="1270000" lvl="0" indent="0">
              <a:buNone/>
            </a:pPr>
            <a:r>
              <a:rPr sz="2000"/>
              <a:t>Pitch-angle diffusion, connected with transport in the direction parallel to magnetic field, drift motions due to magnetic field inhomogeneities, as well as transverse diffusion due to random walk of magnetic lines are all aspects of energetic particle transport that are controlled by magnetic turbulence properties, such as fluctuation amplitude, spectral index and anisotropy.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dirty="0"/>
              <a:t>Notes:</a:t>
            </a:r>
            <a:r>
              <a:rPr dirty="0"/>
              <a:t> - Emphasize that coherent structures have distinct, observable features. - Describe how these structures can dominate scattering processes.</a:t>
            </a:r>
          </a:p>
          <a:p>
            <a:pPr marL="0" lvl="0" indent="0">
              <a:buNone/>
            </a:pPr>
            <a:endParaRPr dirty="0"/>
          </a:p>
          <a:p>
            <a:pPr marL="1270000" lvl="0" indent="0">
              <a:buNone/>
            </a:pPr>
            <a:r>
              <a:rPr sz="2000" dirty="0"/>
              <a:t>The classical theory of ion scattering is based on consideration of an ensemble of random magnetic field fluctuations [7,8,15], whereas the internal structure of such fluctuations has not been studied in detail.</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70000" lvl="0" indent="0">
              <a:buNone/>
            </a:pPr>
            <a:r>
              <a:rPr sz="2000" dirty="0"/>
              <a:t>Fig. 1 Charged particle motion in a magnetic field. (a) In a uniform magnetic field the particle has a spiral orbit with a </a:t>
            </a:r>
            <a:r>
              <a:rPr sz="2000" dirty="0" err="1"/>
              <a:t>gyroradius</a:t>
            </a:r>
            <a:r>
              <a:rPr sz="2000" dirty="0"/>
              <a:t> </a:t>
            </a:r>
            <a:r>
              <a:rPr sz="2000" dirty="0" err="1"/>
              <a:t>rg</a:t>
            </a:r>
            <a:r>
              <a:rPr sz="2000" dirty="0"/>
              <a:t> = P /</a:t>
            </a:r>
            <a:r>
              <a:rPr sz="2000" dirty="0" err="1"/>
              <a:t>Bc</a:t>
            </a:r>
            <a:r>
              <a:rPr sz="2000" dirty="0"/>
              <a:t>. (b) When the field is non-uniform the particle drifts away from a field line due to the gradient and curvature of the field. (c) When a particle meets a kink in the field that has a scale length </a:t>
            </a:r>
            <a:r>
              <a:rPr sz="2000" dirty="0" err="1"/>
              <a:t>rg</a:t>
            </a:r>
            <a:r>
              <a:rPr sz="2000" dirty="0"/>
              <a:t> , all particles will progress through the kink (but they may drift to adjacent field lines while doing so). (d) Likewise, if </a:t>
            </a:r>
            <a:r>
              <a:rPr sz="2000" dirty="0" err="1"/>
              <a:t>rg</a:t>
            </a:r>
            <a:r>
              <a:rPr sz="2000" dirty="0"/>
              <a:t> scale size of the kink, all particles will pass through it without being affected much. (e, f, g) When </a:t>
            </a:r>
            <a:r>
              <a:rPr sz="2000" dirty="0" err="1"/>
              <a:t>rg</a:t>
            </a:r>
            <a:r>
              <a:rPr sz="2000" dirty="0"/>
              <a:t> ≈ scale size of the kink, it depends on the </a:t>
            </a:r>
            <a:r>
              <a:rPr sz="2000" dirty="0" err="1"/>
              <a:t>gyrophase</a:t>
            </a:r>
            <a:r>
              <a:rPr sz="2000" dirty="0"/>
              <a:t> of the motion when the particles starts to feel the kink whether it will go through the kink (e), be reflected back (f), or effectively get stuck in the kink (g). This process is called pitch-angle scattering along the field. (h) When particles meet such a kink, there is also a scattering in phase angle, which leads to scattering across the field lines, but such that </a:t>
            </a:r>
            <a:r>
              <a:rPr sz="2000" dirty="0" err="1"/>
              <a:t>κ</a:t>
            </a:r>
            <a:r>
              <a:rPr sz="2000" dirty="0"/>
              <a:t>⊥ </a:t>
            </a:r>
            <a:r>
              <a:rPr sz="2000" dirty="0" err="1"/>
              <a:t>κ</a:t>
            </a:r>
            <a:r>
              <a:rPr sz="2000" dirty="0"/>
              <a: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dirty="0"/>
              <a:t>Image:</a:t>
            </a:r>
            <a:r>
              <a:rPr dirty="0"/>
              <a:t> Schematic of a particle trajectory interacting with a current sheet.</a:t>
            </a:r>
            <a:br>
              <a:rPr dirty="0"/>
            </a:br>
            <a:r>
              <a:rPr b="1" dirty="0"/>
              <a:t>Notes:</a:t>
            </a:r>
            <a:br>
              <a:rPr dirty="0"/>
            </a:br>
            <a:r>
              <a:rPr dirty="0"/>
              <a:t>- Why current sheets matter: Non-diffusive scattering, chaotic dynamics.</a:t>
            </a:r>
            <a:br>
              <a:rPr dirty="0"/>
            </a:br>
            <a:r>
              <a:rPr dirty="0"/>
              <a:t>- Gap: Prior studies lack realistic solar wind statistics.</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8</a:t>
            </a:fld>
            <a:endParaRPr lang="en-US"/>
          </a:p>
        </p:txBody>
      </p:sp>
    </p:spTree>
    <p:extLst>
      <p:ext uri="{BB962C8B-B14F-4D97-AF65-F5344CB8AC3E}">
        <p14:creationId xmlns:p14="http://schemas.microsoft.com/office/powerpoint/2010/main" val="1257540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b="1"/>
              <a:t>Key Points:</a:t>
            </a:r>
          </a:p>
          <a:p>
            <a:pPr marL="0" lvl="0" indent="0">
              <a:buNone/>
            </a:pPr>
            <a:endParaRPr b="1"/>
          </a:p>
          <a:p>
            <a:pPr lvl="1"/>
            <a:r>
              <a:t>Introduction to the Hamiltonian formalism in this context.</a:t>
            </a:r>
          </a:p>
          <a:p>
            <a:pPr marL="0" lvl="0" indent="0">
              <a:buNone/>
            </a:pPr>
            <a:endParaRPr/>
          </a:p>
          <a:p>
            <a:pPr lvl="1"/>
            <a:r>
              <a:t>Expression for the magnetic vector potential.</a:t>
            </a:r>
          </a:p>
          <a:p>
            <a:pPr marL="0" lvl="0" indent="0">
              <a:buNone/>
            </a:pPr>
            <a:endParaRPr/>
          </a:p>
          <a:p>
            <a:pPr lvl="1"/>
            <a:r>
              <a:t>Transition from canonical to dimensionless variables.</a:t>
            </a:r>
          </a:p>
          <a:p>
            <a:pPr marL="0" lvl="0" indent="0">
              <a:buNone/>
            </a:pPr>
            <a:endParaRPr/>
          </a:p>
          <a:p>
            <a:pPr lvl="0"/>
            <a:r>
              <a:rPr b="1"/>
              <a:t>Notes:</a:t>
            </a:r>
          </a:p>
          <a:p>
            <a:pPr marL="0" lvl="0" indent="0">
              <a:buNone/>
            </a:pPr>
            <a:endParaRPr b="1"/>
          </a:p>
          <a:p>
            <a:pPr lvl="1"/>
            <a:r>
              <a:t>Explain why the Hamiltonian approach is useful for modeling particle dynamics.</a:t>
            </a:r>
          </a:p>
          <a:p>
            <a:pPr marL="0" lvl="0" indent="0">
              <a:buNone/>
            </a:pPr>
            <a:endParaRPr/>
          </a:p>
          <a:p>
            <a:pPr lvl="1"/>
            <a:r>
              <a:t>Highlight the derivation steps and the significance of the normalization.</a:t>
            </a:r>
          </a:p>
          <a:p>
            <a:pPr marL="0" lvl="0" indent="0">
              <a:buNone/>
            </a:pPr>
            <a:endParaRPr/>
          </a:p>
          <a:p>
            <a:pPr lvl="0"/>
            <a:r>
              <a:rPr b="1"/>
              <a:t>Image Suggestion:</a:t>
            </a:r>
          </a:p>
          <a:p>
            <a:pPr marL="0" lvl="0" indent="0">
              <a:buNone/>
            </a:pPr>
            <a:endParaRPr b="1"/>
          </a:p>
          <a:p>
            <a:pPr lvl="1"/>
            <a:r>
              <a:t>Flow diagram summarizing the derivation from the physical Hamiltonian to the dimensionless form.</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b="1"/>
              <a:t>Key Points:</a:t>
            </a:r>
          </a:p>
          <a:p>
            <a:pPr marL="0" lvl="0" indent="0">
              <a:buNone/>
            </a:pPr>
            <a:endParaRPr b="1"/>
          </a:p>
          <a:p>
            <a:pPr lvl="1"/>
            <a:r>
              <a:t>Definition of adiabatic invariance and the magnetic moment (I_z).</a:t>
            </a:r>
          </a:p>
          <a:p>
            <a:pPr marL="0" lvl="0" indent="0">
              <a:buNone/>
            </a:pPr>
            <a:endParaRPr/>
          </a:p>
          <a:p>
            <a:pPr lvl="1"/>
            <a:r>
              <a:t>Conditions under which the adiabatic invariant is conserved.</a:t>
            </a:r>
          </a:p>
          <a:p>
            <a:pPr marL="0" lvl="0" indent="0">
              <a:buNone/>
            </a:pPr>
            <a:endParaRPr/>
          </a:p>
          <a:p>
            <a:pPr lvl="0"/>
            <a:r>
              <a:rPr b="1"/>
              <a:t>Notes:</a:t>
            </a:r>
          </a:p>
          <a:p>
            <a:pPr marL="0" lvl="0" indent="0">
              <a:buNone/>
            </a:pPr>
            <a:endParaRPr b="1"/>
          </a:p>
          <a:p>
            <a:pPr lvl="1"/>
            <a:r>
              <a:t>Explain the concept of adiabatic invariance in simple terms.</a:t>
            </a:r>
          </a:p>
          <a:p>
            <a:pPr marL="0" lvl="0" indent="0">
              <a:buNone/>
            </a:pPr>
            <a:endParaRPr/>
          </a:p>
          <a:p>
            <a:pPr lvl="1"/>
            <a:r>
              <a:t>Discuss why maintaining (I_z) is important for particle trajectory predictions.</a:t>
            </a:r>
          </a:p>
          <a:p>
            <a:pPr marL="0" lvl="0" indent="0">
              <a:buNone/>
            </a:pPr>
            <a:endParaRPr/>
          </a:p>
          <a:p>
            <a:pPr lvl="0"/>
            <a:r>
              <a:rPr b="1"/>
              <a:t>Image Suggestion:</a:t>
            </a:r>
          </a:p>
          <a:p>
            <a:pPr marL="0" lvl="0" indent="0">
              <a:buNone/>
            </a:pPr>
            <a:endParaRPr b="1"/>
          </a:p>
          <a:p>
            <a:pPr lvl="1"/>
            <a:r>
              <a:t>Diagram depicting adiabatic invariance with trajectories in phase space.</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2/21/25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2/21/25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2/21/25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2/21/25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2/21/25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gif"/><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8.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1.png"/><Relationship Id="rId1" Type="http://schemas.openxmlformats.org/officeDocument/2006/relationships/slideLayout" Target="../slideLayouts/slideLayout8.xml"/><Relationship Id="rId5" Type="http://schemas.openxmlformats.org/officeDocument/2006/relationships/image" Target="../media/image28.png"/><Relationship Id="rId4" Type="http://schemas.openxmlformats.org/officeDocument/2006/relationships/image" Target="../media/image26.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9.png"/><Relationship Id="rId1" Type="http://schemas.openxmlformats.org/officeDocument/2006/relationships/slideLayout" Target="../slideLayouts/slideLayout8.xml"/><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39.png"/></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3" Type="http://schemas.openxmlformats.org/officeDocument/2006/relationships/image" Target="../media/image41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hyperlink" Target="https://doi.org/10.1103/PhysRevE.104.025208" TargetMode="External"/><Relationship Id="rId3" Type="http://schemas.openxmlformats.org/officeDocument/2006/relationships/hyperlink" Target="https://doi.org/10.1007/s41116-016-0002-5" TargetMode="External"/><Relationship Id="rId7" Type="http://schemas.openxmlformats.org/officeDocument/2006/relationships/hyperlink" Target="https://doi.org/10.1051/0004-6361/202346990" TargetMode="External"/><Relationship Id="rId2" Type="http://schemas.openxmlformats.org/officeDocument/2006/relationships/hyperlink" Target="https://doi.org/10.1103/PhysRevE.102.033201" TargetMode="External"/><Relationship Id="rId1" Type="http://schemas.openxmlformats.org/officeDocument/2006/relationships/slideLayout" Target="../slideLayouts/slideLayout2.xml"/><Relationship Id="rId6" Type="http://schemas.openxmlformats.org/officeDocument/2006/relationships/hyperlink" Target="https://doi.org/10.3847/1538-4365/acdd58" TargetMode="External"/><Relationship Id="rId5" Type="http://schemas.openxmlformats.org/officeDocument/2006/relationships/hyperlink" Target="https://doi.org/10.1063/1.864048" TargetMode="External"/><Relationship Id="rId10" Type="http://schemas.openxmlformats.org/officeDocument/2006/relationships/hyperlink" Target="https://doi.org/10.3367/UFNe.0183.201304b.0365" TargetMode="External"/><Relationship Id="rId4" Type="http://schemas.openxmlformats.org/officeDocument/2006/relationships/hyperlink" Target="https://doi.org/10.1086/307452" TargetMode="External"/><Relationship Id="rId9" Type="http://schemas.openxmlformats.org/officeDocument/2006/relationships/hyperlink" Target="https://doi.org/10.1007/s11214-011-9819-3"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Pitch-Angle Scattering of Energetic Particles by Solar Wind Current Sheets</a:t>
            </a:r>
          </a:p>
        </p:txBody>
      </p:sp>
      <p:sp>
        <p:nvSpPr>
          <p:cNvPr id="3" name="Subtitle 2"/>
          <p:cNvSpPr>
            <a:spLocks noGrp="1"/>
          </p:cNvSpPr>
          <p:nvPr>
            <p:ph type="subTitle" idx="1"/>
          </p:nvPr>
        </p:nvSpPr>
        <p:spPr>
          <a:xfrm>
            <a:off x="1371600" y="2914650"/>
            <a:ext cx="6400800" cy="2228850"/>
          </a:xfrm>
        </p:spPr>
        <p:txBody>
          <a:bodyPr>
            <a:normAutofit lnSpcReduction="10000"/>
          </a:bodyPr>
          <a:lstStyle/>
          <a:p>
            <a:pPr marL="0" lvl="0" indent="0">
              <a:buNone/>
            </a:pPr>
            <a:r>
              <a:rPr dirty="0"/>
              <a:t>Understanding the Role of Coherent Structures in particle transport</a:t>
            </a:r>
            <a:br>
              <a:rPr dirty="0"/>
            </a:br>
            <a:br>
              <a:rPr dirty="0"/>
            </a:br>
            <a:r>
              <a:rPr dirty="0"/>
              <a:t>Zijin Zhang</a:t>
            </a:r>
            <a:br>
              <a:rPr dirty="0"/>
            </a:br>
            <a:r>
              <a:rPr dirty="0"/>
              <a:t>Anton V. Artemyev</a:t>
            </a:r>
            <a:br>
              <a:rPr dirty="0"/>
            </a:br>
            <a:r>
              <a:rPr dirty="0"/>
              <a:t>Vassilis Angelopoulos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rPr dirty="0"/>
              <a:t>Analytical Model - Dimensionless Hamiltonian and Asymptotic Expansion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95194" y="1666230"/>
                <a:ext cx="8229600" cy="3394472"/>
              </a:xfrm>
            </p:spPr>
            <p:txBody>
              <a:bodyPr>
                <a:normAutofit/>
              </a:bodyPr>
              <a:lstStyle/>
              <a:p>
                <a:pPr marL="0" lvl="0" indent="0">
                  <a:buNone/>
                </a:pPr>
                <a14:m>
                  <m:oMathPara xmlns:m="http://schemas.openxmlformats.org/officeDocument/2006/math">
                    <m:oMathParaPr>
                      <m:jc m:val="center"/>
                    </m:oMathParaPr>
                    <m:oMath xmlns:m="http://schemas.openxmlformats.org/officeDocument/2006/math">
                      <m:acc>
                        <m:accPr>
                          <m:chr m:val="̃"/>
                          <m:ctrlPr>
                            <a:rPr i="1" smtClean="0">
                              <a:latin typeface="Cambria Math" panose="02040503050406030204" pitchFamily="18" charset="0"/>
                            </a:rPr>
                          </m:ctrlPr>
                        </m:accPr>
                        <m:e>
                          <m:r>
                            <a:rPr>
                              <a:latin typeface="Cambria Math" panose="02040503050406030204" pitchFamily="18" charset="0"/>
                            </a:rPr>
                            <m:t>𝐻</m:t>
                          </m:r>
                        </m:e>
                      </m:acc>
                      <m:r>
                        <a:rPr>
                          <a:latin typeface="Cambria Math" panose="02040503050406030204" pitchFamily="18" charset="0"/>
                        </a:rPr>
                        <m:t>=</m:t>
                      </m:r>
                      <m:f>
                        <m:fPr>
                          <m:ctrlPr>
                            <a:rPr i="1">
                              <a:latin typeface="Cambria Math" panose="02040503050406030204" pitchFamily="18" charset="0"/>
                            </a:rPr>
                          </m:ctrlPr>
                        </m:fPr>
                        <m:num>
                          <m:r>
                            <a:rPr>
                              <a:latin typeface="Cambria Math" panose="02040503050406030204" pitchFamily="18" charset="0"/>
                            </a:rPr>
                            <m:t>1</m:t>
                          </m:r>
                        </m:num>
                        <m:den>
                          <m:r>
                            <a:rPr>
                              <a:latin typeface="Cambria Math" panose="02040503050406030204" pitchFamily="18" charset="0"/>
                            </a:rPr>
                            <m:t>2</m:t>
                          </m:r>
                        </m:den>
                      </m:f>
                      <m:d>
                        <m:dPr>
                          <m:ctrlPr>
                            <a:rPr i="1">
                              <a:latin typeface="Cambria Math" panose="02040503050406030204" pitchFamily="18" charset="0"/>
                            </a:rPr>
                          </m:ctrlPr>
                        </m:dPr>
                        <m:e>
                          <m:sSup>
                            <m:sSupPr>
                              <m:ctrlPr>
                                <a:rPr i="1">
                                  <a:latin typeface="Cambria Math" panose="02040503050406030204" pitchFamily="18" charset="0"/>
                                </a:rPr>
                              </m:ctrlPr>
                            </m:sSupPr>
                            <m:e>
                              <m:d>
                                <m:dPr>
                                  <m:ctrlPr>
                                    <a:rPr i="1">
                                      <a:latin typeface="Cambria Math" panose="02040503050406030204" pitchFamily="18" charset="0"/>
                                    </a:rPr>
                                  </m:ctrlPr>
                                </m:dPr>
                                <m:e>
                                  <m:acc>
                                    <m:accPr>
                                      <m:chr m:val="̃"/>
                                      <m:ctrlPr>
                                        <a:rPr i="1">
                                          <a:latin typeface="Cambria Math" panose="02040503050406030204" pitchFamily="18" charset="0"/>
                                        </a:rPr>
                                      </m:ctrlPr>
                                    </m:accPr>
                                    <m:e>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𝑥</m:t>
                                          </m:r>
                                        </m:sub>
                                      </m:sSub>
                                    </m:e>
                                  </m:acc>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𝑓</m:t>
                                      </m:r>
                                    </m:e>
                                    <m:sub>
                                      <m:r>
                                        <a:rPr>
                                          <a:latin typeface="Cambria Math" panose="02040503050406030204" pitchFamily="18" charset="0"/>
                                        </a:rPr>
                                        <m:t>1</m:t>
                                      </m:r>
                                    </m:sub>
                                  </m:sSub>
                                  <m:d>
                                    <m:dPr>
                                      <m:ctrlPr>
                                        <a:rPr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e>
                              </m:d>
                            </m:e>
                            <m:sup>
                              <m:r>
                                <a:rPr>
                                  <a:latin typeface="Cambria Math" panose="02040503050406030204" pitchFamily="18" charset="0"/>
                                </a:rPr>
                                <m:t>2</m:t>
                              </m:r>
                            </m:sup>
                          </m:sSup>
                          <m:r>
                            <a:rPr>
                              <a:latin typeface="Cambria Math" panose="02040503050406030204" pitchFamily="18" charset="0"/>
                            </a:rPr>
                            <m:t>+</m:t>
                          </m:r>
                          <m:sSup>
                            <m:sSupPr>
                              <m:ctrlPr>
                                <a:rPr i="1">
                                  <a:latin typeface="Cambria Math" panose="02040503050406030204" pitchFamily="18" charset="0"/>
                                </a:rPr>
                              </m:ctrlPr>
                            </m:sSupPr>
                            <m:e>
                              <m:d>
                                <m:dPr>
                                  <m:ctrlPr>
                                    <a:rPr i="1">
                                      <a:latin typeface="Cambria Math" panose="02040503050406030204" pitchFamily="18" charset="0"/>
                                    </a:rPr>
                                  </m:ctrlPr>
                                </m:dPr>
                                <m:e>
                                  <m:acc>
                                    <m:accPr>
                                      <m:chr m:val="̃"/>
                                      <m:ctrlPr>
                                        <a:rPr i="1">
                                          <a:latin typeface="Cambria Math" panose="02040503050406030204" pitchFamily="18" charset="0"/>
                                        </a:rPr>
                                      </m:ctrlPr>
                                    </m:accPr>
                                    <m:e>
                                      <m:r>
                                        <a:rPr>
                                          <a:latin typeface="Cambria Math" panose="02040503050406030204" pitchFamily="18" charset="0"/>
                                        </a:rPr>
                                        <m:t>𝑥</m:t>
                                      </m:r>
                                    </m:e>
                                  </m:acc>
                                  <m:r>
                                    <m:rPr>
                                      <m:sty m:val="p"/>
                                    </m:rPr>
                                    <a:rPr smtClean="0">
                                      <a:latin typeface="Cambria Math" panose="02040503050406030204" pitchFamily="18" charset="0"/>
                                    </a:rPr>
                                    <m:t>cot</m:t>
                                  </m:r>
                                  <m:r>
                                    <a:rPr smtClean="0">
                                      <a:latin typeface="Cambria Math" panose="02040503050406030204" pitchFamily="18" charset="0"/>
                                    </a:rPr>
                                    <m:t>𝜃</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𝑓</m:t>
                                      </m:r>
                                    </m:e>
                                    <m:sub>
                                      <m:r>
                                        <a:rPr>
                                          <a:latin typeface="Cambria Math" panose="02040503050406030204" pitchFamily="18" charset="0"/>
                                        </a:rPr>
                                        <m:t>2</m:t>
                                      </m:r>
                                    </m:sub>
                                  </m:sSub>
                                  <m:d>
                                    <m:dPr>
                                      <m:ctrlPr>
                                        <a:rPr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e>
                              </m:d>
                            </m:e>
                            <m:sup>
                              <m:r>
                                <a:rPr>
                                  <a:latin typeface="Cambria Math" panose="02040503050406030204" pitchFamily="18" charset="0"/>
                                </a:rPr>
                                <m:t>2</m:t>
                              </m:r>
                            </m:sup>
                          </m:sSup>
                          <m:r>
                            <a:rPr>
                              <a:latin typeface="Cambria Math" panose="02040503050406030204" pitchFamily="18" charset="0"/>
                            </a:rPr>
                            <m:t>+</m:t>
                          </m:r>
                          <m:sSup>
                            <m:sSupPr>
                              <m:ctrlPr>
                                <a:rPr i="1">
                                  <a:latin typeface="Cambria Math" panose="02040503050406030204" pitchFamily="18" charset="0"/>
                                </a:rPr>
                              </m:ctrlPr>
                            </m:sSupPr>
                            <m:e>
                              <m:acc>
                                <m:accPr>
                                  <m:chr m:val="̃"/>
                                  <m:ctrlPr>
                                    <a:rPr i="1">
                                      <a:latin typeface="Cambria Math" panose="02040503050406030204" pitchFamily="18" charset="0"/>
                                    </a:rPr>
                                  </m:ctrlPr>
                                </m:accPr>
                                <m:e>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𝑧</m:t>
                                      </m:r>
                                    </m:sub>
                                  </m:sSub>
                                </m:e>
                              </m:acc>
                            </m:e>
                            <m:sup>
                              <m:r>
                                <a:rPr>
                                  <a:latin typeface="Cambria Math" panose="02040503050406030204" pitchFamily="18" charset="0"/>
                                </a:rPr>
                                <m:t>2</m:t>
                              </m:r>
                            </m:sup>
                          </m:sSup>
                        </m:e>
                      </m:d>
                    </m:oMath>
                  </m:oMathPara>
                </a14:m>
                <a:endParaRPr dirty="0"/>
              </a:p>
              <a:p>
                <a:pPr marL="0" lvl="0" indent="0">
                  <a:buNone/>
                </a:pPr>
                <a:endParaRPr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95194" y="1666230"/>
                <a:ext cx="8229600" cy="3394472"/>
              </a:xfr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B5F7C56A-D763-F73B-3E9E-4B2CAF9EB317}"/>
                  </a:ext>
                </a:extLst>
              </p:cNvPr>
              <p:cNvSpPr txBox="1"/>
              <p:nvPr/>
            </p:nvSpPr>
            <p:spPr>
              <a:xfrm>
                <a:off x="213360" y="2894715"/>
                <a:ext cx="4572000" cy="228620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m>
                        <m:mPr>
                          <m:plcHide m:val="on"/>
                          <m:mcs>
                            <m:mc>
                              <m:mcPr>
                                <m:count m:val="2"/>
                                <m:mcJc m:val="center"/>
                              </m:mcPr>
                            </m:mc>
                          </m:mcs>
                          <m:ctrlPr>
                            <a:rPr lang="ar-AE" i="1" smtClean="0">
                              <a:latin typeface="Cambria Math" panose="02040503050406030204" pitchFamily="18" charset="0"/>
                            </a:rPr>
                          </m:ctrlPr>
                        </m:mPr>
                        <m:mr>
                          <m:e/>
                          <m:e>
                            <m:sSub>
                              <m:sSubPr>
                                <m:ctrlPr>
                                  <a:rPr lang="ar-AE" i="1">
                                    <a:latin typeface="Cambria Math" panose="02040503050406030204" pitchFamily="18" charset="0"/>
                                  </a:rPr>
                                </m:ctrlPr>
                              </m:sSubPr>
                              <m:e>
                                <m:r>
                                  <a:rPr lang="ar-AE">
                                    <a:latin typeface="Cambria Math" panose="02040503050406030204" pitchFamily="18" charset="0"/>
                                  </a:rPr>
                                  <m:t>𝑓</m:t>
                                </m:r>
                              </m:e>
                              <m:sub>
                                <m:r>
                                  <a:rPr lang="ar-AE">
                                    <a:latin typeface="Cambria Math" panose="02040503050406030204" pitchFamily="18" charset="0"/>
                                  </a:rPr>
                                  <m:t>1</m:t>
                                </m:r>
                              </m:sub>
                            </m:sSub>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r>
                              <a:rPr lang="ar-AE">
                                <a:latin typeface="Cambria Math" panose="02040503050406030204" pitchFamily="18" charset="0"/>
                              </a:rPr>
                              <m:t>=</m:t>
                            </m:r>
                            <m:f>
                              <m:fPr>
                                <m:ctrlPr>
                                  <a:rPr lang="ar-AE" i="1">
                                    <a:latin typeface="Cambria Math" panose="02040503050406030204" pitchFamily="18" charset="0"/>
                                  </a:rPr>
                                </m:ctrlPr>
                              </m:fPr>
                              <m:num>
                                <m:r>
                                  <a:rPr lang="ar-AE">
                                    <a:latin typeface="Cambria Math" panose="02040503050406030204" pitchFamily="18" charset="0"/>
                                  </a:rPr>
                                  <m:t>1</m:t>
                                </m:r>
                              </m:num>
                              <m:den>
                                <m:r>
                                  <a:rPr lang="ar-AE">
                                    <a:latin typeface="Cambria Math" panose="02040503050406030204" pitchFamily="18" charset="0"/>
                                  </a:rPr>
                                  <m:t>2</m:t>
                                </m:r>
                              </m:den>
                            </m:f>
                            <m:r>
                              <m:rPr>
                                <m:sty m:val="p"/>
                              </m:rPr>
                              <a:rPr lang="en-US">
                                <a:latin typeface="Cambria Math" panose="02040503050406030204" pitchFamily="18" charset="0"/>
                              </a:rPr>
                              <m:t>cos</m:t>
                            </m:r>
                            <m:r>
                              <a:rPr lang="en-US">
                                <a:latin typeface="Cambria Math" panose="02040503050406030204" pitchFamily="18" charset="0"/>
                              </a:rPr>
                              <m:t>𝛽</m:t>
                            </m:r>
                            <m:r>
                              <a:rPr lang="en-US">
                                <a:latin typeface="Cambria Math" panose="02040503050406030204" pitchFamily="18" charset="0"/>
                              </a:rPr>
                              <m:t> </m:t>
                            </m:r>
                            <m:d>
                              <m:dPr>
                                <m:ctrlPr>
                                  <a:rPr lang="ar-AE" i="1">
                                    <a:latin typeface="Cambria Math" panose="02040503050406030204" pitchFamily="18" charset="0"/>
                                  </a:rPr>
                                </m:ctrlPr>
                              </m:dPr>
                              <m:e>
                                <m:r>
                                  <m:rPr>
                                    <m:nor/>
                                  </m:rPr>
                                  <a:rPr lang="en-US"/>
                                  <m:t>Ci</m:t>
                                </m:r>
                                <m:d>
                                  <m:dPr>
                                    <m:ctrlPr>
                                      <a:rPr lang="ar-AE" i="1">
                                        <a:latin typeface="Cambria Math" panose="02040503050406030204" pitchFamily="18" charset="0"/>
                                      </a:rPr>
                                    </m:ctrlPr>
                                  </m:dPr>
                                  <m:e>
                                    <m:r>
                                      <a:rPr lang="ar-AE">
                                        <a:latin typeface="Cambria Math" panose="02040503050406030204" pitchFamily="18" charset="0"/>
                                      </a:rPr>
                                      <m:t>𝛽</m:t>
                                    </m:r>
                                    <m:sSub>
                                      <m:sSubPr>
                                        <m:ctrlPr>
                                          <a:rPr lang="ar-AE" i="1">
                                            <a:latin typeface="Cambria Math" panose="02040503050406030204" pitchFamily="18" charset="0"/>
                                          </a:rPr>
                                        </m:ctrlPr>
                                      </m:sSubPr>
                                      <m:e>
                                        <m:r>
                                          <a:rPr lang="ar-AE">
                                            <a:latin typeface="Cambria Math" panose="02040503050406030204" pitchFamily="18" charset="0"/>
                                          </a:rPr>
                                          <m:t>𝑠</m:t>
                                        </m:r>
                                      </m:e>
                                      <m:sub>
                                        <m:r>
                                          <a:rPr lang="ar-AE">
                                            <a:latin typeface="Cambria Math" panose="02040503050406030204" pitchFamily="18" charset="0"/>
                                          </a:rPr>
                                          <m:t>+</m:t>
                                        </m:r>
                                      </m:sub>
                                    </m:sSub>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e>
                                </m:d>
                                <m:r>
                                  <a:rPr lang="ar-AE">
                                    <a:latin typeface="Cambria Math" panose="02040503050406030204" pitchFamily="18" charset="0"/>
                                  </a:rPr>
                                  <m:t>−</m:t>
                                </m:r>
                                <m:r>
                                  <m:rPr>
                                    <m:nor/>
                                  </m:rPr>
                                  <a:rPr lang="en-US"/>
                                  <m:t>Ci</m:t>
                                </m:r>
                                <m:d>
                                  <m:dPr>
                                    <m:ctrlPr>
                                      <a:rPr lang="ar-AE" i="1">
                                        <a:latin typeface="Cambria Math" panose="02040503050406030204" pitchFamily="18" charset="0"/>
                                      </a:rPr>
                                    </m:ctrlPr>
                                  </m:dPr>
                                  <m:e>
                                    <m:r>
                                      <a:rPr lang="ar-AE">
                                        <a:latin typeface="Cambria Math" panose="02040503050406030204" pitchFamily="18" charset="0"/>
                                      </a:rPr>
                                      <m:t>𝛽</m:t>
                                    </m:r>
                                    <m:sSub>
                                      <m:sSubPr>
                                        <m:ctrlPr>
                                          <a:rPr lang="ar-AE" i="1">
                                            <a:latin typeface="Cambria Math" panose="02040503050406030204" pitchFamily="18" charset="0"/>
                                          </a:rPr>
                                        </m:ctrlPr>
                                      </m:sSubPr>
                                      <m:e>
                                        <m:r>
                                          <a:rPr lang="ar-AE">
                                            <a:latin typeface="Cambria Math" panose="02040503050406030204" pitchFamily="18" charset="0"/>
                                          </a:rPr>
                                          <m:t>𝑠</m:t>
                                        </m:r>
                                      </m:e>
                                      <m:sub>
                                        <m:r>
                                          <a:rPr lang="ar-AE">
                                            <a:latin typeface="Cambria Math" panose="02040503050406030204" pitchFamily="18" charset="0"/>
                                          </a:rPr>
                                          <m:t>−</m:t>
                                        </m:r>
                                      </m:sub>
                                    </m:sSub>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e>
                                </m:d>
                              </m:e>
                            </m:d>
                          </m:e>
                        </m:mr>
                        <m:mr>
                          <m:e/>
                          <m:e>
                            <m:r>
                              <a:rPr lang="ar-AE">
                                <a:latin typeface="Cambria Math" panose="02040503050406030204" pitchFamily="18" charset="0"/>
                              </a:rPr>
                              <m:t>+</m:t>
                            </m:r>
                            <m:f>
                              <m:fPr>
                                <m:ctrlPr>
                                  <a:rPr lang="ar-AE" i="1">
                                    <a:latin typeface="Cambria Math" panose="02040503050406030204" pitchFamily="18" charset="0"/>
                                  </a:rPr>
                                </m:ctrlPr>
                              </m:fPr>
                              <m:num>
                                <m:r>
                                  <a:rPr lang="ar-AE">
                                    <a:latin typeface="Cambria Math" panose="02040503050406030204" pitchFamily="18" charset="0"/>
                                  </a:rPr>
                                  <m:t>1</m:t>
                                </m:r>
                              </m:num>
                              <m:den>
                                <m:r>
                                  <a:rPr lang="ar-AE">
                                    <a:latin typeface="Cambria Math" panose="02040503050406030204" pitchFamily="18" charset="0"/>
                                  </a:rPr>
                                  <m:t>2</m:t>
                                </m:r>
                              </m:den>
                            </m:f>
                            <m:r>
                              <m:rPr>
                                <m:sty m:val="p"/>
                              </m:rPr>
                              <a:rPr lang="en-US">
                                <a:latin typeface="Cambria Math" panose="02040503050406030204" pitchFamily="18" charset="0"/>
                              </a:rPr>
                              <m:t>sin</m:t>
                            </m:r>
                            <m:r>
                              <a:rPr lang="en-US">
                                <a:latin typeface="Cambria Math" panose="02040503050406030204" pitchFamily="18" charset="0"/>
                              </a:rPr>
                              <m:t>𝛽</m:t>
                            </m:r>
                            <m:r>
                              <a:rPr lang="en-US">
                                <a:latin typeface="Cambria Math" panose="02040503050406030204" pitchFamily="18" charset="0"/>
                              </a:rPr>
                              <m:t> </m:t>
                            </m:r>
                            <m:d>
                              <m:dPr>
                                <m:ctrlPr>
                                  <a:rPr lang="ar-AE" i="1">
                                    <a:latin typeface="Cambria Math" panose="02040503050406030204" pitchFamily="18" charset="0"/>
                                  </a:rPr>
                                </m:ctrlPr>
                              </m:dPr>
                              <m:e>
                                <m:r>
                                  <m:rPr>
                                    <m:nor/>
                                  </m:rPr>
                                  <a:rPr lang="en-US"/>
                                  <m:t>Si</m:t>
                                </m:r>
                                <m:d>
                                  <m:dPr>
                                    <m:ctrlPr>
                                      <a:rPr lang="ar-AE" i="1">
                                        <a:latin typeface="Cambria Math" panose="02040503050406030204" pitchFamily="18" charset="0"/>
                                      </a:rPr>
                                    </m:ctrlPr>
                                  </m:dPr>
                                  <m:e>
                                    <m:r>
                                      <a:rPr lang="ar-AE">
                                        <a:latin typeface="Cambria Math" panose="02040503050406030204" pitchFamily="18" charset="0"/>
                                      </a:rPr>
                                      <m:t>𝛽</m:t>
                                    </m:r>
                                    <m:sSub>
                                      <m:sSubPr>
                                        <m:ctrlPr>
                                          <a:rPr lang="ar-AE" i="1">
                                            <a:latin typeface="Cambria Math" panose="02040503050406030204" pitchFamily="18" charset="0"/>
                                          </a:rPr>
                                        </m:ctrlPr>
                                      </m:sSubPr>
                                      <m:e>
                                        <m:r>
                                          <a:rPr lang="ar-AE">
                                            <a:latin typeface="Cambria Math" panose="02040503050406030204" pitchFamily="18" charset="0"/>
                                          </a:rPr>
                                          <m:t>𝑠</m:t>
                                        </m:r>
                                      </m:e>
                                      <m:sub>
                                        <m:r>
                                          <a:rPr lang="ar-AE">
                                            <a:latin typeface="Cambria Math" panose="02040503050406030204" pitchFamily="18" charset="0"/>
                                          </a:rPr>
                                          <m:t>+</m:t>
                                        </m:r>
                                      </m:sub>
                                    </m:sSub>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e>
                                </m:d>
                                <m:r>
                                  <a:rPr lang="ar-AE">
                                    <a:latin typeface="Cambria Math" panose="02040503050406030204" pitchFamily="18" charset="0"/>
                                  </a:rPr>
                                  <m:t>−</m:t>
                                </m:r>
                                <m:r>
                                  <m:rPr>
                                    <m:nor/>
                                  </m:rPr>
                                  <a:rPr lang="en-US"/>
                                  <m:t>Si</m:t>
                                </m:r>
                                <m:d>
                                  <m:dPr>
                                    <m:ctrlPr>
                                      <a:rPr lang="ar-AE" i="1">
                                        <a:latin typeface="Cambria Math" panose="02040503050406030204" pitchFamily="18" charset="0"/>
                                      </a:rPr>
                                    </m:ctrlPr>
                                  </m:dPr>
                                  <m:e>
                                    <m:r>
                                      <a:rPr lang="ar-AE">
                                        <a:latin typeface="Cambria Math" panose="02040503050406030204" pitchFamily="18" charset="0"/>
                                      </a:rPr>
                                      <m:t>𝛽</m:t>
                                    </m:r>
                                    <m:sSub>
                                      <m:sSubPr>
                                        <m:ctrlPr>
                                          <a:rPr lang="ar-AE" i="1">
                                            <a:latin typeface="Cambria Math" panose="02040503050406030204" pitchFamily="18" charset="0"/>
                                          </a:rPr>
                                        </m:ctrlPr>
                                      </m:sSubPr>
                                      <m:e>
                                        <m:r>
                                          <a:rPr lang="ar-AE">
                                            <a:latin typeface="Cambria Math" panose="02040503050406030204" pitchFamily="18" charset="0"/>
                                          </a:rPr>
                                          <m:t>𝑠</m:t>
                                        </m:r>
                                      </m:e>
                                      <m:sub>
                                        <m:r>
                                          <a:rPr lang="ar-AE">
                                            <a:latin typeface="Cambria Math" panose="02040503050406030204" pitchFamily="18" charset="0"/>
                                          </a:rPr>
                                          <m:t>−</m:t>
                                        </m:r>
                                      </m:sub>
                                    </m:sSub>
                                    <m:d>
                                      <m:dPr>
                                        <m:ctrlPr>
                                          <a:rPr lang="ar-AE" i="1">
                                            <a:latin typeface="Cambria Math" panose="02040503050406030204" pitchFamily="18" charset="0"/>
                                          </a:rPr>
                                        </m:ctrlPr>
                                      </m:dPr>
                                      <m:e>
                                        <m:r>
                                          <a:rPr lang="ar-AE">
                                            <a:latin typeface="Cambria Math" panose="02040503050406030204" pitchFamily="18" charset="0"/>
                                          </a:rPr>
                                          <m:t>𝑧</m:t>
                                        </m:r>
                                      </m:e>
                                    </m:d>
                                  </m:e>
                                </m:d>
                              </m:e>
                            </m:d>
                            <m:r>
                              <a:rPr lang="ar-AE">
                                <a:latin typeface="Cambria Math" panose="02040503050406030204" pitchFamily="18" charset="0"/>
                              </a:rPr>
                              <m:t>,</m:t>
                            </m:r>
                          </m:e>
                        </m:mr>
                        <m:mr>
                          <m:e/>
                          <m:e>
                            <m:sSub>
                              <m:sSubPr>
                                <m:ctrlPr>
                                  <a:rPr lang="ar-AE" i="1">
                                    <a:latin typeface="Cambria Math" panose="02040503050406030204" pitchFamily="18" charset="0"/>
                                  </a:rPr>
                                </m:ctrlPr>
                              </m:sSubPr>
                              <m:e>
                                <m:r>
                                  <a:rPr lang="ar-AE">
                                    <a:latin typeface="Cambria Math" panose="02040503050406030204" pitchFamily="18" charset="0"/>
                                  </a:rPr>
                                  <m:t>𝑓</m:t>
                                </m:r>
                              </m:e>
                              <m:sub>
                                <m:r>
                                  <a:rPr lang="ar-AE">
                                    <a:latin typeface="Cambria Math" panose="02040503050406030204" pitchFamily="18" charset="0"/>
                                  </a:rPr>
                                  <m:t>2</m:t>
                                </m:r>
                              </m:sub>
                            </m:sSub>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r>
                              <a:rPr lang="ar-AE" smtClean="0">
                                <a:latin typeface="Cambria Math" panose="02040503050406030204" pitchFamily="18" charset="0"/>
                              </a:rPr>
                              <m:t>=</m:t>
                            </m:r>
                            <m:f>
                              <m:fPr>
                                <m:ctrlPr>
                                  <a:rPr lang="ar-AE" i="1">
                                    <a:latin typeface="Cambria Math" panose="02040503050406030204" pitchFamily="18" charset="0"/>
                                  </a:rPr>
                                </m:ctrlPr>
                              </m:fPr>
                              <m:num>
                                <m:r>
                                  <a:rPr lang="ar-AE">
                                    <a:latin typeface="Cambria Math" panose="02040503050406030204" pitchFamily="18" charset="0"/>
                                  </a:rPr>
                                  <m:t>1</m:t>
                                </m:r>
                              </m:num>
                              <m:den>
                                <m:r>
                                  <a:rPr lang="ar-AE">
                                    <a:latin typeface="Cambria Math" panose="02040503050406030204" pitchFamily="18" charset="0"/>
                                  </a:rPr>
                                  <m:t>2</m:t>
                                </m:r>
                              </m:den>
                            </m:f>
                            <m:r>
                              <m:rPr>
                                <m:sty m:val="p"/>
                              </m:rPr>
                              <a:rPr lang="en-US">
                                <a:latin typeface="Cambria Math" panose="02040503050406030204" pitchFamily="18" charset="0"/>
                              </a:rPr>
                              <m:t>sin</m:t>
                            </m:r>
                            <m:r>
                              <a:rPr lang="en-US">
                                <a:latin typeface="Cambria Math" panose="02040503050406030204" pitchFamily="18" charset="0"/>
                              </a:rPr>
                              <m:t>𝛽</m:t>
                            </m:r>
                            <m:r>
                              <a:rPr lang="en-US">
                                <a:latin typeface="Cambria Math" panose="02040503050406030204" pitchFamily="18" charset="0"/>
                              </a:rPr>
                              <m:t> </m:t>
                            </m:r>
                            <m:d>
                              <m:dPr>
                                <m:ctrlPr>
                                  <a:rPr lang="ar-AE" i="1">
                                    <a:latin typeface="Cambria Math" panose="02040503050406030204" pitchFamily="18" charset="0"/>
                                  </a:rPr>
                                </m:ctrlPr>
                              </m:dPr>
                              <m:e>
                                <m:r>
                                  <m:rPr>
                                    <m:nor/>
                                  </m:rPr>
                                  <a:rPr lang="en-US"/>
                                  <m:t>Ci</m:t>
                                </m:r>
                                <m:d>
                                  <m:dPr>
                                    <m:ctrlPr>
                                      <a:rPr lang="ar-AE" i="1">
                                        <a:latin typeface="Cambria Math" panose="02040503050406030204" pitchFamily="18" charset="0"/>
                                      </a:rPr>
                                    </m:ctrlPr>
                                  </m:dPr>
                                  <m:e>
                                    <m:r>
                                      <a:rPr lang="ar-AE">
                                        <a:latin typeface="Cambria Math" panose="02040503050406030204" pitchFamily="18" charset="0"/>
                                      </a:rPr>
                                      <m:t>𝛽</m:t>
                                    </m:r>
                                    <m:sSub>
                                      <m:sSubPr>
                                        <m:ctrlPr>
                                          <a:rPr lang="ar-AE" i="1">
                                            <a:latin typeface="Cambria Math" panose="02040503050406030204" pitchFamily="18" charset="0"/>
                                          </a:rPr>
                                        </m:ctrlPr>
                                      </m:sSubPr>
                                      <m:e>
                                        <m:r>
                                          <a:rPr lang="ar-AE">
                                            <a:latin typeface="Cambria Math" panose="02040503050406030204" pitchFamily="18" charset="0"/>
                                          </a:rPr>
                                          <m:t>𝑠</m:t>
                                        </m:r>
                                      </m:e>
                                      <m:sub>
                                        <m:r>
                                          <a:rPr lang="ar-AE">
                                            <a:latin typeface="Cambria Math" panose="02040503050406030204" pitchFamily="18" charset="0"/>
                                          </a:rPr>
                                          <m:t>+</m:t>
                                        </m:r>
                                      </m:sub>
                                    </m:sSub>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e>
                                </m:d>
                                <m:r>
                                  <a:rPr lang="ar-AE">
                                    <a:latin typeface="Cambria Math" panose="02040503050406030204" pitchFamily="18" charset="0"/>
                                  </a:rPr>
                                  <m:t>+</m:t>
                                </m:r>
                                <m:r>
                                  <m:rPr>
                                    <m:nor/>
                                  </m:rPr>
                                  <a:rPr lang="en-US"/>
                                  <m:t>Ci</m:t>
                                </m:r>
                                <m:d>
                                  <m:dPr>
                                    <m:ctrlPr>
                                      <a:rPr lang="ar-AE" i="1">
                                        <a:latin typeface="Cambria Math" panose="02040503050406030204" pitchFamily="18" charset="0"/>
                                      </a:rPr>
                                    </m:ctrlPr>
                                  </m:dPr>
                                  <m:e>
                                    <m:r>
                                      <a:rPr lang="ar-AE">
                                        <a:latin typeface="Cambria Math" panose="02040503050406030204" pitchFamily="18" charset="0"/>
                                      </a:rPr>
                                      <m:t>𝛽</m:t>
                                    </m:r>
                                    <m:sSub>
                                      <m:sSubPr>
                                        <m:ctrlPr>
                                          <a:rPr lang="ar-AE" i="1">
                                            <a:latin typeface="Cambria Math" panose="02040503050406030204" pitchFamily="18" charset="0"/>
                                          </a:rPr>
                                        </m:ctrlPr>
                                      </m:sSubPr>
                                      <m:e>
                                        <m:r>
                                          <a:rPr lang="ar-AE">
                                            <a:latin typeface="Cambria Math" panose="02040503050406030204" pitchFamily="18" charset="0"/>
                                          </a:rPr>
                                          <m:t>𝑠</m:t>
                                        </m:r>
                                      </m:e>
                                      <m:sub>
                                        <m:r>
                                          <a:rPr lang="ar-AE">
                                            <a:latin typeface="Cambria Math" panose="02040503050406030204" pitchFamily="18" charset="0"/>
                                          </a:rPr>
                                          <m:t>−</m:t>
                                        </m:r>
                                      </m:sub>
                                    </m:sSub>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e>
                                </m:d>
                              </m:e>
                            </m:d>
                          </m:e>
                        </m:mr>
                        <m:mr>
                          <m:e/>
                          <m:e>
                            <m:r>
                              <a:rPr lang="ar-AE">
                                <a:latin typeface="Cambria Math" panose="02040503050406030204" pitchFamily="18" charset="0"/>
                              </a:rPr>
                              <m:t>−</m:t>
                            </m:r>
                            <m:f>
                              <m:fPr>
                                <m:ctrlPr>
                                  <a:rPr lang="ar-AE" i="1">
                                    <a:latin typeface="Cambria Math" panose="02040503050406030204" pitchFamily="18" charset="0"/>
                                  </a:rPr>
                                </m:ctrlPr>
                              </m:fPr>
                              <m:num>
                                <m:r>
                                  <a:rPr lang="ar-AE">
                                    <a:latin typeface="Cambria Math" panose="02040503050406030204" pitchFamily="18" charset="0"/>
                                  </a:rPr>
                                  <m:t>1</m:t>
                                </m:r>
                              </m:num>
                              <m:den>
                                <m:r>
                                  <a:rPr lang="ar-AE">
                                    <a:latin typeface="Cambria Math" panose="02040503050406030204" pitchFamily="18" charset="0"/>
                                  </a:rPr>
                                  <m:t>2</m:t>
                                </m:r>
                              </m:den>
                            </m:f>
                            <m:r>
                              <m:rPr>
                                <m:sty m:val="p"/>
                              </m:rPr>
                              <a:rPr lang="en-US">
                                <a:latin typeface="Cambria Math" panose="02040503050406030204" pitchFamily="18" charset="0"/>
                              </a:rPr>
                              <m:t>cos</m:t>
                            </m:r>
                            <m:r>
                              <a:rPr lang="en-US">
                                <a:latin typeface="Cambria Math" panose="02040503050406030204" pitchFamily="18" charset="0"/>
                              </a:rPr>
                              <m:t>𝛽</m:t>
                            </m:r>
                            <m:r>
                              <a:rPr lang="en-US">
                                <a:latin typeface="Cambria Math" panose="02040503050406030204" pitchFamily="18" charset="0"/>
                              </a:rPr>
                              <m:t> </m:t>
                            </m:r>
                            <m:d>
                              <m:dPr>
                                <m:ctrlPr>
                                  <a:rPr lang="ar-AE" i="1">
                                    <a:latin typeface="Cambria Math" panose="02040503050406030204" pitchFamily="18" charset="0"/>
                                  </a:rPr>
                                </m:ctrlPr>
                              </m:dPr>
                              <m:e>
                                <m:r>
                                  <m:rPr>
                                    <m:nor/>
                                  </m:rPr>
                                  <a:rPr lang="en-US"/>
                                  <m:t>Si</m:t>
                                </m:r>
                                <m:d>
                                  <m:dPr>
                                    <m:ctrlPr>
                                      <a:rPr lang="ar-AE" i="1">
                                        <a:latin typeface="Cambria Math" panose="02040503050406030204" pitchFamily="18" charset="0"/>
                                      </a:rPr>
                                    </m:ctrlPr>
                                  </m:dPr>
                                  <m:e>
                                    <m:r>
                                      <a:rPr lang="ar-AE">
                                        <a:latin typeface="Cambria Math" panose="02040503050406030204" pitchFamily="18" charset="0"/>
                                      </a:rPr>
                                      <m:t>𝛽</m:t>
                                    </m:r>
                                    <m:sSub>
                                      <m:sSubPr>
                                        <m:ctrlPr>
                                          <a:rPr lang="ar-AE" i="1">
                                            <a:latin typeface="Cambria Math" panose="02040503050406030204" pitchFamily="18" charset="0"/>
                                          </a:rPr>
                                        </m:ctrlPr>
                                      </m:sSubPr>
                                      <m:e>
                                        <m:r>
                                          <a:rPr lang="ar-AE">
                                            <a:latin typeface="Cambria Math" panose="02040503050406030204" pitchFamily="18" charset="0"/>
                                          </a:rPr>
                                          <m:t>𝑠</m:t>
                                        </m:r>
                                      </m:e>
                                      <m:sub>
                                        <m:r>
                                          <a:rPr lang="ar-AE">
                                            <a:latin typeface="Cambria Math" panose="02040503050406030204" pitchFamily="18" charset="0"/>
                                          </a:rPr>
                                          <m:t>+</m:t>
                                        </m:r>
                                      </m:sub>
                                    </m:sSub>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e>
                                </m:d>
                                <m:r>
                                  <a:rPr lang="ar-AE">
                                    <a:latin typeface="Cambria Math" panose="02040503050406030204" pitchFamily="18" charset="0"/>
                                  </a:rPr>
                                  <m:t>+</m:t>
                                </m:r>
                                <m:r>
                                  <m:rPr>
                                    <m:nor/>
                                  </m:rPr>
                                  <a:rPr lang="en-US"/>
                                  <m:t>Si</m:t>
                                </m:r>
                                <m:d>
                                  <m:dPr>
                                    <m:ctrlPr>
                                      <a:rPr lang="ar-AE" i="1">
                                        <a:latin typeface="Cambria Math" panose="02040503050406030204" pitchFamily="18" charset="0"/>
                                      </a:rPr>
                                    </m:ctrlPr>
                                  </m:dPr>
                                  <m:e>
                                    <m:r>
                                      <a:rPr lang="ar-AE">
                                        <a:latin typeface="Cambria Math" panose="02040503050406030204" pitchFamily="18" charset="0"/>
                                      </a:rPr>
                                      <m:t>𝛽</m:t>
                                    </m:r>
                                    <m:sSub>
                                      <m:sSubPr>
                                        <m:ctrlPr>
                                          <a:rPr lang="ar-AE" i="1">
                                            <a:latin typeface="Cambria Math" panose="02040503050406030204" pitchFamily="18" charset="0"/>
                                          </a:rPr>
                                        </m:ctrlPr>
                                      </m:sSubPr>
                                      <m:e>
                                        <m:r>
                                          <a:rPr lang="ar-AE">
                                            <a:latin typeface="Cambria Math" panose="02040503050406030204" pitchFamily="18" charset="0"/>
                                          </a:rPr>
                                          <m:t>𝑠</m:t>
                                        </m:r>
                                      </m:e>
                                      <m:sub>
                                        <m:r>
                                          <a:rPr lang="ar-AE">
                                            <a:latin typeface="Cambria Math" panose="02040503050406030204" pitchFamily="18" charset="0"/>
                                          </a:rPr>
                                          <m:t>−</m:t>
                                        </m:r>
                                      </m:sub>
                                    </m:sSub>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𝑧</m:t>
                                            </m:r>
                                          </m:e>
                                        </m:acc>
                                      </m:e>
                                    </m:d>
                                  </m:e>
                                </m:d>
                              </m:e>
                            </m:d>
                          </m:e>
                        </m:mr>
                      </m:m>
                    </m:oMath>
                  </m:oMathPara>
                </a14:m>
                <a:endParaRPr lang="en-US" dirty="0"/>
              </a:p>
            </p:txBody>
          </p:sp>
        </mc:Choice>
        <mc:Fallback xmlns="">
          <p:sp>
            <p:nvSpPr>
              <p:cNvPr id="5" name="TextBox 4">
                <a:extLst>
                  <a:ext uri="{FF2B5EF4-FFF2-40B4-BE49-F238E27FC236}">
                    <a16:creationId xmlns:a16="http://schemas.microsoft.com/office/drawing/2014/main" id="{B5F7C56A-D763-F73B-3E9E-4B2CAF9EB317}"/>
                  </a:ext>
                </a:extLst>
              </p:cNvPr>
              <p:cNvSpPr txBox="1">
                <a:spLocks noRot="1" noChangeAspect="1" noMove="1" noResize="1" noEditPoints="1" noAdjustHandles="1" noChangeArrowheads="1" noChangeShapeType="1" noTextEdit="1"/>
              </p:cNvSpPr>
              <p:nvPr/>
            </p:nvSpPr>
            <p:spPr>
              <a:xfrm>
                <a:off x="213360" y="2894715"/>
                <a:ext cx="4572000" cy="2286203"/>
              </a:xfrm>
              <a:prstGeom prst="rect">
                <a:avLst/>
              </a:prstGeom>
              <a:blipFill>
                <a:blip r:embed="rId3"/>
                <a:stretch>
                  <a:fillRect l="-5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186D91C4-52AE-D43F-77D5-47A7DF83B95A}"/>
                  </a:ext>
                </a:extLst>
              </p:cNvPr>
              <p:cNvSpPr txBox="1"/>
              <p:nvPr/>
            </p:nvSpPr>
            <p:spPr>
              <a:xfrm>
                <a:off x="4751070" y="3062976"/>
                <a:ext cx="4354830" cy="1997726"/>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r>
                        <m:rPr>
                          <m:sty m:val="p"/>
                        </m:rPr>
                        <a:rPr lang="en-US" b="0" i="0" smtClean="0">
                          <a:latin typeface="Cambria Math" panose="02040503050406030204" pitchFamily="18" charset="0"/>
                        </a:rPr>
                        <m:t>κ</m:t>
                      </m:r>
                      <m:r>
                        <a:rPr lang="en-US" b="0" i="0" smtClean="0">
                          <a:latin typeface="Cambria Math" panose="02040503050406030204" pitchFamily="18" charset="0"/>
                        </a:rPr>
                        <m:t>=</m:t>
                      </m:r>
                      <m:r>
                        <m:rPr>
                          <m:sty m:val="p"/>
                        </m:rPr>
                        <a:rPr lang="en-US">
                          <a:latin typeface="Cambria Math" panose="02040503050406030204" pitchFamily="18" charset="0"/>
                        </a:rPr>
                        <m:t>cot</m:t>
                      </m:r>
                      <m:r>
                        <a:rPr lang="en-US">
                          <a:latin typeface="Cambria Math" panose="02040503050406030204" pitchFamily="18" charset="0"/>
                        </a:rPr>
                        <m:t>𝜃</m:t>
                      </m:r>
                    </m:oMath>
                  </m:oMathPara>
                </a14:m>
                <a:endParaRPr lang="en-US" dirty="0"/>
              </a:p>
              <a:p>
                <a:pPr marL="0" lvl="0" indent="0">
                  <a:buNone/>
                </a:pPr>
                <a:endParaRPr lang="en-US" i="1" dirty="0">
                  <a:latin typeface="Cambria Math" panose="02040503050406030204" pitchFamily="18" charset="0"/>
                </a:endParaRPr>
              </a:p>
              <a:p>
                <a:pPr marL="0" lvl="0" indent="0">
                  <a:buNone/>
                </a:pPr>
                <a14:m>
                  <m:oMathPara xmlns:m="http://schemas.openxmlformats.org/officeDocument/2006/math">
                    <m:oMathParaPr>
                      <m:jc m:val="center"/>
                    </m:oMathParaPr>
                    <m:oMath xmlns:m="http://schemas.openxmlformats.org/officeDocument/2006/math">
                      <m:sSub>
                        <m:sSubPr>
                          <m:ctrlPr>
                            <a:rPr lang="ar-AE" i="1" smtClean="0">
                              <a:latin typeface="Cambria Math" panose="02040503050406030204" pitchFamily="18" charset="0"/>
                            </a:rPr>
                          </m:ctrlPr>
                        </m:sSubPr>
                        <m:e>
                          <m:r>
                            <a:rPr lang="ar-AE">
                              <a:latin typeface="Cambria Math" panose="02040503050406030204" pitchFamily="18" charset="0"/>
                            </a:rPr>
                            <m:t>𝑓</m:t>
                          </m:r>
                        </m:e>
                        <m:sub>
                          <m:r>
                            <a:rPr lang="ar-AE">
                              <a:latin typeface="Cambria Math" panose="02040503050406030204" pitchFamily="18" charset="0"/>
                            </a:rPr>
                            <m:t>1</m:t>
                          </m:r>
                        </m:sub>
                      </m:sSub>
                      <m:d>
                        <m:dPr>
                          <m:ctrlPr>
                            <a:rPr lang="ar-AE" i="1">
                              <a:latin typeface="Cambria Math" panose="02040503050406030204" pitchFamily="18" charset="0"/>
                            </a:rPr>
                          </m:ctrlPr>
                        </m:dPr>
                        <m:e>
                          <m:r>
                            <a:rPr lang="ar-AE">
                              <a:latin typeface="Cambria Math" panose="02040503050406030204" pitchFamily="18" charset="0"/>
                            </a:rPr>
                            <m:t>𝑧</m:t>
                          </m:r>
                        </m:e>
                      </m:d>
                      <m:r>
                        <a:rPr lang="ar-AE">
                          <a:latin typeface="Cambria Math" panose="02040503050406030204" pitchFamily="18" charset="0"/>
                        </a:rPr>
                        <m:t> </m:t>
                      </m:r>
                      <m:r>
                        <a:rPr lang="en-US" b="0" i="0" smtClean="0">
                          <a:latin typeface="Cambria Math" panose="02040503050406030204" pitchFamily="18" charset="0"/>
                        </a:rPr>
                        <m:t>~ </m:t>
                      </m:r>
                      <m:r>
                        <a:rPr lang="ar-AE">
                          <a:latin typeface="Cambria Math" panose="02040503050406030204" pitchFamily="18" charset="0"/>
                        </a:rPr>
                        <m:t>𝑧</m:t>
                      </m:r>
                      <m:r>
                        <a:rPr lang="ar-AE">
                          <a:latin typeface="Cambria Math" panose="02040503050406030204" pitchFamily="18" charset="0"/>
                        </a:rPr>
                        <m:t>−</m:t>
                      </m:r>
                      <m:f>
                        <m:fPr>
                          <m:ctrlPr>
                            <a:rPr lang="ar-AE" i="1">
                              <a:latin typeface="Cambria Math" panose="02040503050406030204" pitchFamily="18" charset="0"/>
                            </a:rPr>
                          </m:ctrlPr>
                        </m:fPr>
                        <m:num>
                          <m:r>
                            <a:rPr lang="ar-AE">
                              <a:latin typeface="Cambria Math" panose="02040503050406030204" pitchFamily="18" charset="0"/>
                            </a:rPr>
                            <m:t>1</m:t>
                          </m:r>
                        </m:num>
                        <m:den>
                          <m:r>
                            <a:rPr lang="ar-AE">
                              <a:latin typeface="Cambria Math" panose="02040503050406030204" pitchFamily="18" charset="0"/>
                            </a:rPr>
                            <m:t>6</m:t>
                          </m:r>
                        </m:den>
                      </m:f>
                      <m:sSup>
                        <m:sSupPr>
                          <m:ctrlPr>
                            <a:rPr lang="ar-AE" i="1">
                              <a:latin typeface="Cambria Math" panose="02040503050406030204" pitchFamily="18" charset="0"/>
                            </a:rPr>
                          </m:ctrlPr>
                        </m:sSupPr>
                        <m:e>
                          <m:r>
                            <a:rPr lang="ar-AE">
                              <a:latin typeface="Cambria Math" panose="02040503050406030204" pitchFamily="18" charset="0"/>
                            </a:rPr>
                            <m:t>𝛽</m:t>
                          </m:r>
                        </m:e>
                        <m:sup>
                          <m:r>
                            <a:rPr lang="ar-AE">
                              <a:latin typeface="Cambria Math" panose="02040503050406030204" pitchFamily="18" charset="0"/>
                            </a:rPr>
                            <m:t>2</m:t>
                          </m:r>
                        </m:sup>
                      </m:sSup>
                      <m:sSup>
                        <m:sSupPr>
                          <m:ctrlPr>
                            <a:rPr lang="ar-AE" i="1">
                              <a:latin typeface="Cambria Math" panose="02040503050406030204" pitchFamily="18" charset="0"/>
                            </a:rPr>
                          </m:ctrlPr>
                        </m:sSupPr>
                        <m:e>
                          <m:r>
                            <a:rPr lang="ar-AE">
                              <a:latin typeface="Cambria Math" panose="02040503050406030204" pitchFamily="18" charset="0"/>
                            </a:rPr>
                            <m:t>𝑧</m:t>
                          </m:r>
                        </m:e>
                        <m:sup>
                          <m:r>
                            <a:rPr lang="ar-AE">
                              <a:latin typeface="Cambria Math" panose="02040503050406030204" pitchFamily="18" charset="0"/>
                            </a:rPr>
                            <m:t>3</m:t>
                          </m:r>
                        </m:sup>
                      </m:sSup>
                      <m:r>
                        <a:rPr lang="ar-AE">
                          <a:latin typeface="Cambria Math" panose="02040503050406030204" pitchFamily="18" charset="0"/>
                        </a:rPr>
                        <m:t>+</m:t>
                      </m:r>
                      <m:r>
                        <a:rPr lang="ar-AE">
                          <a:latin typeface="Cambria Math" panose="02040503050406030204" pitchFamily="18" charset="0"/>
                        </a:rPr>
                        <m:t>𝑂</m:t>
                      </m:r>
                      <m:d>
                        <m:dPr>
                          <m:ctrlPr>
                            <a:rPr lang="ar-AE" i="1">
                              <a:latin typeface="Cambria Math" panose="02040503050406030204" pitchFamily="18" charset="0"/>
                            </a:rPr>
                          </m:ctrlPr>
                        </m:dPr>
                        <m:e>
                          <m:sSup>
                            <m:sSupPr>
                              <m:ctrlPr>
                                <a:rPr lang="ar-AE" i="1">
                                  <a:latin typeface="Cambria Math" panose="02040503050406030204" pitchFamily="18" charset="0"/>
                                </a:rPr>
                              </m:ctrlPr>
                            </m:sSupPr>
                            <m:e>
                              <m:r>
                                <a:rPr lang="ar-AE">
                                  <a:latin typeface="Cambria Math" panose="02040503050406030204" pitchFamily="18" charset="0"/>
                                </a:rPr>
                                <m:t>𝑧</m:t>
                              </m:r>
                            </m:e>
                            <m:sup>
                              <m:r>
                                <a:rPr lang="ar-AE">
                                  <a:latin typeface="Cambria Math" panose="02040503050406030204" pitchFamily="18" charset="0"/>
                                </a:rPr>
                                <m:t>4</m:t>
                              </m:r>
                            </m:sup>
                          </m:sSup>
                        </m:e>
                      </m:d>
                    </m:oMath>
                  </m:oMathPara>
                </a14:m>
                <a:endParaRPr lang="en-US" dirty="0"/>
              </a:p>
              <a:p>
                <a:pPr marL="0" lvl="0" indent="0">
                  <a:buNone/>
                </a:pPr>
                <a:endParaRPr lang="ar-AE" dirty="0"/>
              </a:p>
              <a:p>
                <a:pPr marL="0" lvl="0" indent="0">
                  <a:buNone/>
                </a:pPr>
                <a14:m>
                  <m:oMathPara xmlns:m="http://schemas.openxmlformats.org/officeDocument/2006/math">
                    <m:oMathParaPr>
                      <m:jc m:val="center"/>
                    </m:oMathParaPr>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𝑓</m:t>
                          </m:r>
                        </m:e>
                        <m:sub>
                          <m:r>
                            <a:rPr lang="ar-AE">
                              <a:latin typeface="Cambria Math" panose="02040503050406030204" pitchFamily="18" charset="0"/>
                            </a:rPr>
                            <m:t>2</m:t>
                          </m:r>
                        </m:sub>
                      </m:sSub>
                      <m:d>
                        <m:dPr>
                          <m:ctrlPr>
                            <a:rPr lang="ar-AE" i="1">
                              <a:latin typeface="Cambria Math" panose="02040503050406030204" pitchFamily="18" charset="0"/>
                            </a:rPr>
                          </m:ctrlPr>
                        </m:dPr>
                        <m:e>
                          <m:r>
                            <a:rPr lang="ar-AE">
                              <a:latin typeface="Cambria Math" panose="02040503050406030204" pitchFamily="18" charset="0"/>
                            </a:rPr>
                            <m:t>𝑧</m:t>
                          </m:r>
                        </m:e>
                      </m:d>
                      <m:r>
                        <a:rPr lang="ar-AE">
                          <a:latin typeface="Cambria Math" panose="02040503050406030204" pitchFamily="18" charset="0"/>
                        </a:rPr>
                        <m:t> </m:t>
                      </m:r>
                      <m:r>
                        <a:rPr lang="en-US" b="0" i="0" smtClean="0">
                          <a:latin typeface="Cambria Math" panose="02040503050406030204" pitchFamily="18" charset="0"/>
                        </a:rPr>
                        <m:t>~ </m:t>
                      </m:r>
                      <m:f>
                        <m:fPr>
                          <m:ctrlPr>
                            <a:rPr lang="ar-AE" i="1">
                              <a:latin typeface="Cambria Math" panose="02040503050406030204" pitchFamily="18" charset="0"/>
                            </a:rPr>
                          </m:ctrlPr>
                        </m:fPr>
                        <m:num>
                          <m:r>
                            <a:rPr lang="ar-AE">
                              <a:latin typeface="Cambria Math" panose="02040503050406030204" pitchFamily="18" charset="0"/>
                            </a:rPr>
                            <m:t>𝛽</m:t>
                          </m:r>
                          <m:sSup>
                            <m:sSupPr>
                              <m:ctrlPr>
                                <a:rPr lang="ar-AE" i="1">
                                  <a:latin typeface="Cambria Math" panose="02040503050406030204" pitchFamily="18" charset="0"/>
                                </a:rPr>
                              </m:ctrlPr>
                            </m:sSupPr>
                            <m:e>
                              <m:r>
                                <a:rPr lang="ar-AE">
                                  <a:latin typeface="Cambria Math" panose="02040503050406030204" pitchFamily="18" charset="0"/>
                                </a:rPr>
                                <m:t>𝑧</m:t>
                              </m:r>
                            </m:e>
                            <m:sup>
                              <m:r>
                                <a:rPr lang="ar-AE">
                                  <a:latin typeface="Cambria Math" panose="02040503050406030204" pitchFamily="18" charset="0"/>
                                </a:rPr>
                                <m:t>2</m:t>
                              </m:r>
                            </m:sup>
                          </m:sSup>
                        </m:num>
                        <m:den>
                          <m:r>
                            <a:rPr lang="ar-AE">
                              <a:latin typeface="Cambria Math" panose="02040503050406030204" pitchFamily="18" charset="0"/>
                            </a:rPr>
                            <m:t>2</m:t>
                          </m:r>
                        </m:den>
                      </m:f>
                      <m:r>
                        <a:rPr lang="ar-AE">
                          <a:latin typeface="Cambria Math" panose="02040503050406030204" pitchFamily="18" charset="0"/>
                        </a:rPr>
                        <m:t>+</m:t>
                      </m:r>
                      <m:r>
                        <a:rPr lang="ar-AE">
                          <a:latin typeface="Cambria Math" panose="02040503050406030204" pitchFamily="18" charset="0"/>
                        </a:rPr>
                        <m:t>𝑂</m:t>
                      </m:r>
                      <m:d>
                        <m:dPr>
                          <m:ctrlPr>
                            <a:rPr lang="ar-AE" i="1">
                              <a:latin typeface="Cambria Math" panose="02040503050406030204" pitchFamily="18" charset="0"/>
                            </a:rPr>
                          </m:ctrlPr>
                        </m:dPr>
                        <m:e>
                          <m:sSup>
                            <m:sSupPr>
                              <m:ctrlPr>
                                <a:rPr lang="ar-AE" i="1">
                                  <a:latin typeface="Cambria Math" panose="02040503050406030204" pitchFamily="18" charset="0"/>
                                </a:rPr>
                              </m:ctrlPr>
                            </m:sSupPr>
                            <m:e>
                              <m:r>
                                <a:rPr lang="ar-AE">
                                  <a:latin typeface="Cambria Math" panose="02040503050406030204" pitchFamily="18" charset="0"/>
                                </a:rPr>
                                <m:t>𝑧</m:t>
                              </m:r>
                            </m:e>
                            <m:sup>
                              <m:r>
                                <a:rPr lang="ar-AE">
                                  <a:latin typeface="Cambria Math" panose="02040503050406030204" pitchFamily="18" charset="0"/>
                                </a:rPr>
                                <m:t>4</m:t>
                              </m:r>
                            </m:sup>
                          </m:sSup>
                        </m:e>
                      </m:d>
                    </m:oMath>
                  </m:oMathPara>
                </a14:m>
                <a:endParaRPr lang="ar-AE" dirty="0"/>
              </a:p>
            </p:txBody>
          </p:sp>
        </mc:Choice>
        <mc:Fallback xmlns="">
          <p:sp>
            <p:nvSpPr>
              <p:cNvPr id="11" name="TextBox 10">
                <a:extLst>
                  <a:ext uri="{FF2B5EF4-FFF2-40B4-BE49-F238E27FC236}">
                    <a16:creationId xmlns:a16="http://schemas.microsoft.com/office/drawing/2014/main" id="{186D91C4-52AE-D43F-77D5-47A7DF83B95A}"/>
                  </a:ext>
                </a:extLst>
              </p:cNvPr>
              <p:cNvSpPr txBox="1">
                <a:spLocks noRot="1" noChangeAspect="1" noMove="1" noResize="1" noEditPoints="1" noAdjustHandles="1" noChangeArrowheads="1" noChangeShapeType="1" noTextEdit="1"/>
              </p:cNvSpPr>
              <p:nvPr/>
            </p:nvSpPr>
            <p:spPr>
              <a:xfrm>
                <a:off x="4751070" y="3062976"/>
                <a:ext cx="4354830" cy="1997726"/>
              </a:xfrm>
              <a:prstGeom prst="rect">
                <a:avLst/>
              </a:prstGeom>
              <a:blipFill>
                <a:blip r:embed="rId4"/>
                <a:stretch>
                  <a:fillRect l="-870" b="-6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17A258B9-129F-CD3B-A1AD-2F94920D9362}"/>
                  </a:ext>
                </a:extLst>
              </p:cNvPr>
              <p:cNvSpPr txBox="1"/>
              <p:nvPr/>
            </p:nvSpPr>
            <p:spPr>
              <a:xfrm>
                <a:off x="6672981" y="630428"/>
                <a:ext cx="5304772" cy="1202124"/>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d>
                        <m:dPr>
                          <m:ctrlPr>
                            <a:rPr lang="ar-AE" i="1" smtClean="0">
                              <a:latin typeface="Cambria Math" panose="02040503050406030204" pitchFamily="18" charset="0"/>
                            </a:rPr>
                          </m:ctrlPr>
                        </m:dPr>
                        <m:e>
                          <m:r>
                            <a:rPr lang="ar-AE">
                              <a:latin typeface="Cambria Math" panose="02040503050406030204" pitchFamily="18" charset="0"/>
                            </a:rPr>
                            <m:t>𝑥</m:t>
                          </m:r>
                          <m:r>
                            <a:rPr lang="ar-AE">
                              <a:latin typeface="Cambria Math" panose="02040503050406030204" pitchFamily="18" charset="0"/>
                            </a:rPr>
                            <m:t>,</m:t>
                          </m:r>
                          <m:r>
                            <a:rPr lang="ar-AE">
                              <a:latin typeface="Cambria Math" panose="02040503050406030204" pitchFamily="18" charset="0"/>
                            </a:rPr>
                            <m:t>𝑧</m:t>
                          </m:r>
                        </m:e>
                      </m:d>
                      <m:r>
                        <a:rPr lang="ar-AE">
                          <a:latin typeface="Cambria Math" panose="02040503050406030204" pitchFamily="18" charset="0"/>
                        </a:rPr>
                        <m:t>=</m:t>
                      </m:r>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r>
                                <a:rPr lang="ar-AE">
                                  <a:latin typeface="Cambria Math" panose="02040503050406030204" pitchFamily="18" charset="0"/>
                                </a:rPr>
                                <m:t>𝑥</m:t>
                              </m:r>
                            </m:e>
                          </m:acc>
                          <m:r>
                            <a:rPr lang="ar-AE">
                              <a:latin typeface="Cambria Math" panose="02040503050406030204" pitchFamily="18" charset="0"/>
                            </a:rPr>
                            <m:t>𝐿</m:t>
                          </m:r>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𝑐</m:t>
                              </m:r>
                            </m:e>
                            <m:sub>
                              <m:r>
                                <a:rPr lang="ar-AE">
                                  <a:latin typeface="Cambria Math" panose="02040503050406030204" pitchFamily="18" charset="0"/>
                                </a:rPr>
                                <m:t>𝑥</m:t>
                              </m:r>
                            </m:sub>
                          </m:sSub>
                          <m:r>
                            <a:rPr lang="ar-AE">
                              <a:latin typeface="Cambria Math" panose="02040503050406030204" pitchFamily="18" charset="0"/>
                            </a:rPr>
                            <m:t>,</m:t>
                          </m:r>
                          <m:acc>
                            <m:accPr>
                              <m:chr m:val="̃"/>
                              <m:ctrlPr>
                                <a:rPr lang="ar-AE" i="1">
                                  <a:latin typeface="Cambria Math" panose="02040503050406030204" pitchFamily="18" charset="0"/>
                                </a:rPr>
                              </m:ctrlPr>
                            </m:accPr>
                            <m:e>
                              <m:r>
                                <a:rPr lang="ar-AE">
                                  <a:latin typeface="Cambria Math" panose="02040503050406030204" pitchFamily="18" charset="0"/>
                                </a:rPr>
                                <m:t>𝑧</m:t>
                              </m:r>
                            </m:e>
                          </m:acc>
                          <m:r>
                            <a:rPr lang="ar-AE" smtClean="0">
                              <a:latin typeface="Cambria Math" panose="02040503050406030204" pitchFamily="18" charset="0"/>
                            </a:rPr>
                            <m:t>𝐿</m:t>
                          </m:r>
                        </m:e>
                      </m:d>
                    </m:oMath>
                  </m:oMathPara>
                </a14:m>
                <a:endParaRPr lang="en-US" dirty="0"/>
              </a:p>
              <a:p>
                <a:pPr/>
                <a14:m>
                  <m:oMath xmlns:m="http://schemas.openxmlformats.org/officeDocument/2006/math">
                    <m:d>
                      <m:dPr>
                        <m:ctrlPr>
                          <a:rPr lang="ar-AE" i="1">
                            <a:latin typeface="Cambria Math" panose="02040503050406030204" pitchFamily="18" charset="0"/>
                          </a:rPr>
                        </m:ctrlPr>
                      </m:dPr>
                      <m:e>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r>
                          <a:rPr lang="ar-AE">
                            <a:latin typeface="Cambria Math" panose="02040503050406030204" pitchFamily="18" charset="0"/>
                          </a:rPr>
                          <m:t>,</m:t>
                        </m:r>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𝑧</m:t>
                            </m:r>
                          </m:sub>
                        </m:sSub>
                      </m:e>
                    </m:d>
                    <m:r>
                      <a:rPr lang="ar-AE">
                        <a:latin typeface="Cambria Math" panose="02040503050406030204" pitchFamily="18" charset="0"/>
                      </a:rPr>
                      <m:t>=</m:t>
                    </m:r>
                    <m:r>
                      <a:rPr lang="ar-AE">
                        <a:latin typeface="Cambria Math" panose="02040503050406030204" pitchFamily="18" charset="0"/>
                      </a:rPr>
                      <m:t>𝑝</m:t>
                    </m:r>
                    <m:d>
                      <m:dPr>
                        <m:ctrlPr>
                          <a:rPr lang="ar-AE" i="1">
                            <a:latin typeface="Cambria Math" panose="02040503050406030204" pitchFamily="18" charset="0"/>
                          </a:rPr>
                        </m:ctrlPr>
                      </m:dPr>
                      <m:e>
                        <m:acc>
                          <m:accPr>
                            <m:chr m:val="̃"/>
                            <m:ctrlPr>
                              <a:rPr lang="ar-AE" i="1">
                                <a:latin typeface="Cambria Math" panose="02040503050406030204" pitchFamily="18" charset="0"/>
                              </a:rPr>
                            </m:ctrlPr>
                          </m:accPr>
                          <m:e>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𝑥</m:t>
                                </m:r>
                              </m:sub>
                            </m:sSub>
                          </m:e>
                        </m:acc>
                        <m:r>
                          <a:rPr lang="ar-AE">
                            <a:latin typeface="Cambria Math" panose="02040503050406030204" pitchFamily="18" charset="0"/>
                          </a:rPr>
                          <m:t>,</m:t>
                        </m:r>
                        <m:acc>
                          <m:accPr>
                            <m:chr m:val="̃"/>
                            <m:ctrlPr>
                              <a:rPr lang="ar-AE" i="1">
                                <a:latin typeface="Cambria Math" panose="02040503050406030204" pitchFamily="18" charset="0"/>
                              </a:rPr>
                            </m:ctrlPr>
                          </m:accPr>
                          <m:e>
                            <m:sSub>
                              <m:sSubPr>
                                <m:ctrlPr>
                                  <a:rPr lang="ar-AE" i="1">
                                    <a:latin typeface="Cambria Math" panose="02040503050406030204" pitchFamily="18" charset="0"/>
                                  </a:rPr>
                                </m:ctrlPr>
                              </m:sSubPr>
                              <m:e>
                                <m:r>
                                  <a:rPr lang="ar-AE">
                                    <a:latin typeface="Cambria Math" panose="02040503050406030204" pitchFamily="18" charset="0"/>
                                  </a:rPr>
                                  <m:t>𝑝</m:t>
                                </m:r>
                              </m:e>
                              <m:sub>
                                <m:r>
                                  <a:rPr lang="ar-AE">
                                    <a:latin typeface="Cambria Math" panose="02040503050406030204" pitchFamily="18" charset="0"/>
                                  </a:rPr>
                                  <m:t>𝑧</m:t>
                                </m:r>
                              </m:sub>
                            </m:sSub>
                          </m:e>
                        </m:acc>
                      </m:e>
                    </m:d>
                  </m:oMath>
                </a14:m>
                <a:r>
                  <a:rPr lang="ar-AE" dirty="0"/>
                  <a:t> </a:t>
                </a:r>
                <a:br>
                  <a:rPr lang="en-US" dirty="0"/>
                </a:br>
                <a14:m>
                  <m:oMathPara xmlns:m="http://schemas.openxmlformats.org/officeDocument/2006/math">
                    <m:oMathParaPr>
                      <m:jc m:val="left"/>
                    </m:oMathParaPr>
                    <m:oMath xmlns:m="http://schemas.openxmlformats.org/officeDocument/2006/math">
                      <m:r>
                        <a:rPr lang="en-US">
                          <a:latin typeface="Cambria Math" panose="02040503050406030204" pitchFamily="18" charset="0"/>
                        </a:rPr>
                        <m:t>𝑝</m:t>
                      </m:r>
                      <m:r>
                        <a:rPr lang="en-US">
                          <a:latin typeface="Cambria Math" panose="02040503050406030204" pitchFamily="18" charset="0"/>
                        </a:rPr>
                        <m:t>=</m:t>
                      </m:r>
                      <m:r>
                        <a:rPr lang="en-US">
                          <a:latin typeface="Cambria Math" panose="02040503050406030204" pitchFamily="18" charset="0"/>
                        </a:rPr>
                        <m:t>𝑞𝐿</m:t>
                      </m:r>
                      <m:sSub>
                        <m:sSubPr>
                          <m:ctrlPr>
                            <a:rPr lang="ar-AE" i="1">
                              <a:latin typeface="Cambria Math" panose="02040503050406030204" pitchFamily="18" charset="0"/>
                            </a:rPr>
                          </m:ctrlPr>
                        </m:sSubPr>
                        <m:e>
                          <m:r>
                            <a:rPr lang="ar-AE">
                              <a:latin typeface="Cambria Math" panose="02040503050406030204" pitchFamily="18" charset="0"/>
                            </a:rPr>
                            <m:t>𝐵</m:t>
                          </m:r>
                        </m:e>
                        <m:sub>
                          <m:r>
                            <a:rPr lang="ar-AE">
                              <a:latin typeface="Cambria Math" panose="02040503050406030204" pitchFamily="18" charset="0"/>
                            </a:rPr>
                            <m:t>𝑡</m:t>
                          </m:r>
                        </m:sub>
                      </m:sSub>
                      <m:r>
                        <a:rPr lang="ar-AE">
                          <a:latin typeface="Cambria Math" panose="02040503050406030204" pitchFamily="18" charset="0"/>
                        </a:rPr>
                        <m:t>/</m:t>
                      </m:r>
                      <m:r>
                        <a:rPr lang="ar-AE">
                          <a:latin typeface="Cambria Math" panose="02040503050406030204" pitchFamily="18" charset="0"/>
                        </a:rPr>
                        <m:t>𝑐</m:t>
                      </m:r>
                    </m:oMath>
                  </m:oMathPara>
                </a14:m>
                <a:endParaRPr lang="en-US"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a:latin typeface="Cambria Math" panose="02040503050406030204" pitchFamily="18" charset="0"/>
                        </a:rPr>
                        <m:t>h</m:t>
                      </m:r>
                      <m:r>
                        <a:rPr lang="en-US">
                          <a:latin typeface="Cambria Math" panose="02040503050406030204" pitchFamily="18" charset="0"/>
                        </a:rPr>
                        <m:t>=</m:t>
                      </m:r>
                      <m:sSup>
                        <m:sSupPr>
                          <m:ctrlPr>
                            <a:rPr lang="ar-AE" i="1">
                              <a:latin typeface="Cambria Math" panose="02040503050406030204" pitchFamily="18" charset="0"/>
                            </a:rPr>
                          </m:ctrlPr>
                        </m:sSupPr>
                        <m:e>
                          <m:r>
                            <a:rPr lang="ar-AE">
                              <a:latin typeface="Cambria Math" panose="02040503050406030204" pitchFamily="18" charset="0"/>
                            </a:rPr>
                            <m:t>𝑞</m:t>
                          </m:r>
                        </m:e>
                        <m:sup>
                          <m:r>
                            <a:rPr lang="ar-AE">
                              <a:latin typeface="Cambria Math" panose="02040503050406030204" pitchFamily="18" charset="0"/>
                            </a:rPr>
                            <m:t>2</m:t>
                          </m:r>
                        </m:sup>
                      </m:sSup>
                      <m:sSup>
                        <m:sSupPr>
                          <m:ctrlPr>
                            <a:rPr lang="ar-AE" i="1">
                              <a:latin typeface="Cambria Math" panose="02040503050406030204" pitchFamily="18" charset="0"/>
                            </a:rPr>
                          </m:ctrlPr>
                        </m:sSupPr>
                        <m:e>
                          <m:r>
                            <a:rPr lang="ar-AE">
                              <a:latin typeface="Cambria Math" panose="02040503050406030204" pitchFamily="18" charset="0"/>
                            </a:rPr>
                            <m:t>𝐿</m:t>
                          </m:r>
                        </m:e>
                        <m:sup>
                          <m:r>
                            <a:rPr lang="ar-AE">
                              <a:latin typeface="Cambria Math" panose="02040503050406030204" pitchFamily="18" charset="0"/>
                            </a:rPr>
                            <m:t>2</m:t>
                          </m:r>
                        </m:sup>
                      </m:sSup>
                      <m:sSubSup>
                        <m:sSubSupPr>
                          <m:ctrlPr>
                            <a:rPr lang="ar-AE" i="1">
                              <a:latin typeface="Cambria Math" panose="02040503050406030204" pitchFamily="18" charset="0"/>
                            </a:rPr>
                          </m:ctrlPr>
                        </m:sSubSupPr>
                        <m:e>
                          <m:r>
                            <a:rPr lang="ar-AE">
                              <a:latin typeface="Cambria Math" panose="02040503050406030204" pitchFamily="18" charset="0"/>
                            </a:rPr>
                            <m:t>𝐵</m:t>
                          </m:r>
                        </m:e>
                        <m:sub>
                          <m:r>
                            <a:rPr lang="ar-AE">
                              <a:latin typeface="Cambria Math" panose="02040503050406030204" pitchFamily="18" charset="0"/>
                            </a:rPr>
                            <m:t>𝑡</m:t>
                          </m:r>
                        </m:sub>
                        <m:sup>
                          <m:r>
                            <a:rPr lang="ar-AE">
                              <a:latin typeface="Cambria Math" panose="02040503050406030204" pitchFamily="18" charset="0"/>
                            </a:rPr>
                            <m:t>2</m:t>
                          </m:r>
                        </m:sup>
                      </m:sSubSup>
                      <m:r>
                        <a:rPr lang="ar-AE">
                          <a:latin typeface="Cambria Math" panose="02040503050406030204" pitchFamily="18" charset="0"/>
                        </a:rPr>
                        <m:t>/</m:t>
                      </m:r>
                      <m:r>
                        <a:rPr lang="ar-AE">
                          <a:latin typeface="Cambria Math" panose="02040503050406030204" pitchFamily="18" charset="0"/>
                        </a:rPr>
                        <m:t>𝑚</m:t>
                      </m:r>
                      <m:sSup>
                        <m:sSupPr>
                          <m:ctrlPr>
                            <a:rPr lang="ar-AE" i="1">
                              <a:latin typeface="Cambria Math" panose="02040503050406030204" pitchFamily="18" charset="0"/>
                            </a:rPr>
                          </m:ctrlPr>
                        </m:sSupPr>
                        <m:e>
                          <m:r>
                            <a:rPr lang="ar-AE">
                              <a:latin typeface="Cambria Math" panose="02040503050406030204" pitchFamily="18" charset="0"/>
                            </a:rPr>
                            <m:t>𝑐</m:t>
                          </m:r>
                        </m:e>
                        <m:sup>
                          <m:r>
                            <a:rPr lang="ar-AE">
                              <a:latin typeface="Cambria Math" panose="02040503050406030204" pitchFamily="18" charset="0"/>
                            </a:rPr>
                            <m:t>2</m:t>
                          </m:r>
                        </m:sup>
                      </m:sSup>
                    </m:oMath>
                  </m:oMathPara>
                </a14:m>
                <a:endParaRPr lang="en-US" dirty="0"/>
              </a:p>
            </p:txBody>
          </p:sp>
        </mc:Choice>
        <mc:Fallback xmlns="">
          <p:sp>
            <p:nvSpPr>
              <p:cNvPr id="6" name="TextBox 5">
                <a:extLst>
                  <a:ext uri="{FF2B5EF4-FFF2-40B4-BE49-F238E27FC236}">
                    <a16:creationId xmlns:a16="http://schemas.microsoft.com/office/drawing/2014/main" id="{17A258B9-129F-CD3B-A1AD-2F94920D9362}"/>
                  </a:ext>
                </a:extLst>
              </p:cNvPr>
              <p:cNvSpPr txBox="1">
                <a:spLocks noRot="1" noChangeAspect="1" noMove="1" noResize="1" noEditPoints="1" noAdjustHandles="1" noChangeArrowheads="1" noChangeShapeType="1" noTextEdit="1"/>
              </p:cNvSpPr>
              <p:nvPr/>
            </p:nvSpPr>
            <p:spPr>
              <a:xfrm>
                <a:off x="6672981" y="630428"/>
                <a:ext cx="5304772" cy="1202124"/>
              </a:xfrm>
              <a:prstGeom prst="rect">
                <a:avLst/>
              </a:prstGeom>
              <a:blipFill>
                <a:blip r:embed="rId5"/>
                <a:stretch>
                  <a:fillRect b="-3125"/>
                </a:stretch>
              </a:blipFill>
            </p:spPr>
            <p:txBody>
              <a:bodyPr/>
              <a:lstStyle/>
              <a:p>
                <a:r>
                  <a:rPr 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Adiabatic Invariance </a:t>
            </a:r>
            <a:r>
              <a:rPr lang="en-US" dirty="0"/>
              <a:t>and</a:t>
            </a:r>
            <a:r>
              <a:rPr dirty="0"/>
              <a:t> Pitch Angle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 y="1063229"/>
                <a:ext cx="4206240" cy="4034790"/>
              </a:xfrm>
            </p:spPr>
            <p:txBody>
              <a:bodyPr>
                <a:normAutofit fontScale="85000" lnSpcReduction="10000"/>
              </a:bodyPr>
              <a:lstStyle/>
              <a:p>
                <a:pPr lvl="0"/>
                <a:r>
                  <a:rPr lang="en-US" dirty="0">
                    <a:solidFill>
                      <a:schemeClr val="accent6">
                        <a:lumMod val="75000"/>
                      </a:schemeClr>
                    </a:solidFill>
                  </a:rPr>
                  <a:t>Variables </a:t>
                </a:r>
                <a14:m>
                  <m:oMath xmlns:m="http://schemas.openxmlformats.org/officeDocument/2006/math">
                    <m:d>
                      <m:dPr>
                        <m:ctrlPr>
                          <a:rPr lang="ar-AE" i="1">
                            <a:solidFill>
                              <a:schemeClr val="accent6">
                                <a:lumMod val="75000"/>
                              </a:schemeClr>
                            </a:solidFill>
                            <a:latin typeface="Cambria Math" panose="02040503050406030204" pitchFamily="18" charset="0"/>
                          </a:rPr>
                        </m:ctrlPr>
                      </m:dPr>
                      <m:e>
                        <m:r>
                          <a:rPr lang="ar-AE">
                            <a:solidFill>
                              <a:schemeClr val="accent6">
                                <a:lumMod val="75000"/>
                              </a:schemeClr>
                            </a:solidFill>
                            <a:latin typeface="Cambria Math" panose="02040503050406030204" pitchFamily="18" charset="0"/>
                          </a:rPr>
                          <m:t>𝜅</m:t>
                        </m:r>
                        <m:r>
                          <a:rPr lang="ar-AE">
                            <a:solidFill>
                              <a:schemeClr val="accent6">
                                <a:lumMod val="75000"/>
                              </a:schemeClr>
                            </a:solidFill>
                            <a:latin typeface="Cambria Math" panose="02040503050406030204" pitchFamily="18" charset="0"/>
                          </a:rPr>
                          <m:t>𝑥</m:t>
                        </m:r>
                        <m:r>
                          <a:rPr lang="ar-AE">
                            <a:solidFill>
                              <a:schemeClr val="accent6">
                                <a:lumMod val="75000"/>
                              </a:schemeClr>
                            </a:solidFill>
                            <a:latin typeface="Cambria Math" panose="02040503050406030204" pitchFamily="18" charset="0"/>
                          </a:rPr>
                          <m:t>,</m:t>
                        </m:r>
                        <m:sSub>
                          <m:sSubPr>
                            <m:ctrlPr>
                              <a:rPr lang="ar-AE" i="1">
                                <a:solidFill>
                                  <a:schemeClr val="accent6">
                                    <a:lumMod val="75000"/>
                                  </a:schemeClr>
                                </a:solidFill>
                                <a:latin typeface="Cambria Math" panose="02040503050406030204" pitchFamily="18" charset="0"/>
                              </a:rPr>
                            </m:ctrlPr>
                          </m:sSubPr>
                          <m:e>
                            <m:r>
                              <a:rPr lang="ar-AE">
                                <a:solidFill>
                                  <a:schemeClr val="accent6">
                                    <a:lumMod val="75000"/>
                                  </a:schemeClr>
                                </a:solidFill>
                                <a:latin typeface="Cambria Math" panose="02040503050406030204" pitchFamily="18" charset="0"/>
                              </a:rPr>
                              <m:t>𝑝</m:t>
                            </m:r>
                          </m:e>
                          <m:sub>
                            <m:r>
                              <a:rPr lang="ar-AE">
                                <a:solidFill>
                                  <a:schemeClr val="accent6">
                                    <a:lumMod val="75000"/>
                                  </a:schemeClr>
                                </a:solidFill>
                                <a:latin typeface="Cambria Math" panose="02040503050406030204" pitchFamily="18" charset="0"/>
                              </a:rPr>
                              <m:t>𝑥</m:t>
                            </m:r>
                          </m:sub>
                        </m:sSub>
                      </m:e>
                    </m:d>
                  </m:oMath>
                </a14:m>
                <a:r>
                  <a:rPr lang="ar-AE" dirty="0">
                    <a:solidFill>
                      <a:schemeClr val="accent6">
                        <a:lumMod val="75000"/>
                      </a:schemeClr>
                    </a:solidFill>
                  </a:rPr>
                  <a:t> </a:t>
                </a:r>
                <a:r>
                  <a:rPr lang="en-US" dirty="0">
                    <a:solidFill>
                      <a:schemeClr val="accent6">
                        <a:lumMod val="75000"/>
                      </a:schemeClr>
                    </a:solidFill>
                  </a:rPr>
                  <a:t>change much slower than </a:t>
                </a:r>
                <a14:m>
                  <m:oMath xmlns:m="http://schemas.openxmlformats.org/officeDocument/2006/math">
                    <m:d>
                      <m:dPr>
                        <m:ctrlPr>
                          <a:rPr lang="ar-AE" i="1">
                            <a:solidFill>
                              <a:schemeClr val="accent6">
                                <a:lumMod val="75000"/>
                              </a:schemeClr>
                            </a:solidFill>
                            <a:latin typeface="Cambria Math" panose="02040503050406030204" pitchFamily="18" charset="0"/>
                          </a:rPr>
                        </m:ctrlPr>
                      </m:dPr>
                      <m:e>
                        <m:r>
                          <a:rPr lang="ar-AE">
                            <a:solidFill>
                              <a:schemeClr val="accent6">
                                <a:lumMod val="75000"/>
                              </a:schemeClr>
                            </a:solidFill>
                            <a:latin typeface="Cambria Math" panose="02040503050406030204" pitchFamily="18" charset="0"/>
                          </a:rPr>
                          <m:t>𝑧</m:t>
                        </m:r>
                        <m:r>
                          <a:rPr lang="ar-AE">
                            <a:solidFill>
                              <a:schemeClr val="accent6">
                                <a:lumMod val="75000"/>
                              </a:schemeClr>
                            </a:solidFill>
                            <a:latin typeface="Cambria Math" panose="02040503050406030204" pitchFamily="18" charset="0"/>
                          </a:rPr>
                          <m:t>,</m:t>
                        </m:r>
                        <m:sSub>
                          <m:sSubPr>
                            <m:ctrlPr>
                              <a:rPr lang="ar-AE" i="1">
                                <a:solidFill>
                                  <a:schemeClr val="accent6">
                                    <a:lumMod val="75000"/>
                                  </a:schemeClr>
                                </a:solidFill>
                                <a:latin typeface="Cambria Math" panose="02040503050406030204" pitchFamily="18" charset="0"/>
                              </a:rPr>
                            </m:ctrlPr>
                          </m:sSubPr>
                          <m:e>
                            <m:r>
                              <a:rPr lang="ar-AE">
                                <a:solidFill>
                                  <a:schemeClr val="accent6">
                                    <a:lumMod val="75000"/>
                                  </a:schemeClr>
                                </a:solidFill>
                                <a:latin typeface="Cambria Math" panose="02040503050406030204" pitchFamily="18" charset="0"/>
                              </a:rPr>
                              <m:t>𝑝</m:t>
                            </m:r>
                          </m:e>
                          <m:sub>
                            <m:r>
                              <a:rPr lang="ar-AE">
                                <a:solidFill>
                                  <a:schemeClr val="accent6">
                                    <a:lumMod val="75000"/>
                                  </a:schemeClr>
                                </a:solidFill>
                                <a:latin typeface="Cambria Math" panose="02040503050406030204" pitchFamily="18" charset="0"/>
                              </a:rPr>
                              <m:t>𝑧</m:t>
                            </m:r>
                          </m:sub>
                        </m:sSub>
                      </m:e>
                    </m:d>
                  </m:oMath>
                </a14:m>
                <a:r>
                  <a:rPr lang="ar-AE" dirty="0">
                    <a:solidFill>
                      <a:schemeClr val="accent6">
                        <a:lumMod val="75000"/>
                      </a:schemeClr>
                    </a:solidFill>
                  </a:rPr>
                  <a:t> (</a:t>
                </a:r>
                <a:r>
                  <a:rPr lang="en-US" dirty="0">
                    <a:solidFill>
                      <a:schemeClr val="accent6">
                        <a:lumMod val="75000"/>
                      </a:schemeClr>
                    </a:solidFill>
                  </a:rPr>
                  <a:t>for </a:t>
                </a:r>
                <a:r>
                  <a:rPr lang="el-GR" dirty="0" err="1">
                    <a:solidFill>
                      <a:schemeClr val="accent6">
                        <a:lumMod val="75000"/>
                      </a:schemeClr>
                    </a:solidFill>
                  </a:rPr>
                  <a:t>κ</a:t>
                </a:r>
                <a:r>
                  <a:rPr lang="el-GR" dirty="0">
                    <a:solidFill>
                      <a:schemeClr val="accent6">
                        <a:lumMod val="75000"/>
                      </a:schemeClr>
                    </a:solidFill>
                  </a:rPr>
                  <a:t> &lt;&lt; 1)</a:t>
                </a:r>
              </a:p>
              <a:p>
                <a:pPr lvl="0"/>
                <a:endParaRPr dirty="0"/>
              </a:p>
              <a:p>
                <a:pPr lvl="0"/>
                <a:r>
                  <a:rPr lang="en-US" dirty="0">
                    <a:solidFill>
                      <a:schemeClr val="accent5">
                        <a:lumMod val="75000"/>
                      </a:schemeClr>
                    </a:solidFill>
                  </a:rPr>
                  <a:t>Generalized magnetic moment</a:t>
                </a:r>
                <a:br>
                  <a:rPr lang="en-US" dirty="0">
                    <a:solidFill>
                      <a:schemeClr val="accent5">
                        <a:lumMod val="75000"/>
                      </a:schemeClr>
                    </a:solidFill>
                  </a:rPr>
                </a:br>
                <a:r>
                  <a:rPr lang="en-US" dirty="0">
                    <a:solidFill>
                      <a:schemeClr val="accent5">
                        <a:lumMod val="75000"/>
                      </a:schemeClr>
                    </a:solidFill>
                  </a:rPr>
                  <a:t> </a:t>
                </a:r>
                <a14:m>
                  <m:oMath xmlns:m="http://schemas.openxmlformats.org/officeDocument/2006/math">
                    <m:sSub>
                      <m:sSubPr>
                        <m:ctrlPr>
                          <a:rPr lang="ar-AE" i="1">
                            <a:solidFill>
                              <a:schemeClr val="accent5">
                                <a:lumMod val="75000"/>
                              </a:schemeClr>
                            </a:solidFill>
                            <a:latin typeface="Cambria Math" panose="02040503050406030204" pitchFamily="18" charset="0"/>
                          </a:rPr>
                        </m:ctrlPr>
                      </m:sSubPr>
                      <m:e>
                        <m:r>
                          <a:rPr lang="ar-AE">
                            <a:solidFill>
                              <a:schemeClr val="accent5">
                                <a:lumMod val="75000"/>
                              </a:schemeClr>
                            </a:solidFill>
                            <a:latin typeface="Cambria Math" panose="02040503050406030204" pitchFamily="18" charset="0"/>
                          </a:rPr>
                          <m:t>𝐼</m:t>
                        </m:r>
                      </m:e>
                      <m:sub>
                        <m:r>
                          <a:rPr lang="ar-AE">
                            <a:solidFill>
                              <a:schemeClr val="accent5">
                                <a:lumMod val="75000"/>
                              </a:schemeClr>
                            </a:solidFill>
                            <a:latin typeface="Cambria Math" panose="02040503050406030204" pitchFamily="18" charset="0"/>
                          </a:rPr>
                          <m:t>𝑧</m:t>
                        </m:r>
                      </m:sub>
                    </m:sSub>
                    <m:r>
                      <a:rPr lang="ar-AE">
                        <a:solidFill>
                          <a:schemeClr val="accent5">
                            <a:lumMod val="75000"/>
                          </a:schemeClr>
                        </a:solidFill>
                        <a:latin typeface="Cambria Math" panose="02040503050406030204" pitchFamily="18" charset="0"/>
                      </a:rPr>
                      <m:t>=</m:t>
                    </m:r>
                    <m:sSup>
                      <m:sSupPr>
                        <m:ctrlPr>
                          <a:rPr lang="ar-AE" i="1">
                            <a:solidFill>
                              <a:schemeClr val="accent5">
                                <a:lumMod val="75000"/>
                              </a:schemeClr>
                            </a:solidFill>
                            <a:latin typeface="Cambria Math" panose="02040503050406030204" pitchFamily="18" charset="0"/>
                          </a:rPr>
                        </m:ctrlPr>
                      </m:sSupPr>
                      <m:e>
                        <m:d>
                          <m:dPr>
                            <m:ctrlPr>
                              <a:rPr lang="ar-AE" i="1">
                                <a:solidFill>
                                  <a:schemeClr val="accent5">
                                    <a:lumMod val="75000"/>
                                  </a:schemeClr>
                                </a:solidFill>
                                <a:latin typeface="Cambria Math" panose="02040503050406030204" pitchFamily="18" charset="0"/>
                              </a:rPr>
                            </m:ctrlPr>
                          </m:dPr>
                          <m:e>
                            <m:r>
                              <a:rPr lang="ar-AE">
                                <a:solidFill>
                                  <a:schemeClr val="accent5">
                                    <a:lumMod val="75000"/>
                                  </a:schemeClr>
                                </a:solidFill>
                                <a:latin typeface="Cambria Math" panose="02040503050406030204" pitchFamily="18" charset="0"/>
                              </a:rPr>
                              <m:t>2</m:t>
                            </m:r>
                            <m:r>
                              <a:rPr lang="ar-AE">
                                <a:solidFill>
                                  <a:schemeClr val="accent5">
                                    <a:lumMod val="75000"/>
                                  </a:schemeClr>
                                </a:solidFill>
                                <a:latin typeface="Cambria Math" panose="02040503050406030204" pitchFamily="18" charset="0"/>
                              </a:rPr>
                              <m:t>𝜋</m:t>
                            </m:r>
                          </m:e>
                        </m:d>
                      </m:e>
                      <m:sup>
                        <m:r>
                          <a:rPr lang="ar-AE">
                            <a:solidFill>
                              <a:schemeClr val="accent5">
                                <a:lumMod val="75000"/>
                              </a:schemeClr>
                            </a:solidFill>
                            <a:latin typeface="Cambria Math" panose="02040503050406030204" pitchFamily="18" charset="0"/>
                          </a:rPr>
                          <m:t>−1</m:t>
                        </m:r>
                      </m:sup>
                    </m:sSup>
                    <m:r>
                      <a:rPr lang="ar-AE">
                        <a:solidFill>
                          <a:schemeClr val="accent5">
                            <a:lumMod val="75000"/>
                          </a:schemeClr>
                        </a:solidFill>
                        <a:latin typeface="Cambria Math" panose="02040503050406030204" pitchFamily="18" charset="0"/>
                      </a:rPr>
                      <m:t>∮</m:t>
                    </m:r>
                    <m:sSub>
                      <m:sSubPr>
                        <m:ctrlPr>
                          <a:rPr lang="ar-AE" i="1">
                            <a:solidFill>
                              <a:schemeClr val="accent5">
                                <a:lumMod val="75000"/>
                              </a:schemeClr>
                            </a:solidFill>
                            <a:latin typeface="Cambria Math" panose="02040503050406030204" pitchFamily="18" charset="0"/>
                          </a:rPr>
                        </m:ctrlPr>
                      </m:sSubPr>
                      <m:e>
                        <m:r>
                          <a:rPr lang="ar-AE">
                            <a:solidFill>
                              <a:schemeClr val="accent5">
                                <a:lumMod val="75000"/>
                              </a:schemeClr>
                            </a:solidFill>
                            <a:latin typeface="Cambria Math" panose="02040503050406030204" pitchFamily="18" charset="0"/>
                          </a:rPr>
                          <m:t>𝑝</m:t>
                        </m:r>
                      </m:e>
                      <m:sub>
                        <m:r>
                          <a:rPr lang="ar-AE">
                            <a:solidFill>
                              <a:schemeClr val="accent5">
                                <a:lumMod val="75000"/>
                              </a:schemeClr>
                            </a:solidFill>
                            <a:latin typeface="Cambria Math" panose="02040503050406030204" pitchFamily="18" charset="0"/>
                          </a:rPr>
                          <m:t>𝑧</m:t>
                        </m:r>
                      </m:sub>
                    </m:sSub>
                    <m:r>
                      <a:rPr lang="ar-AE">
                        <a:solidFill>
                          <a:schemeClr val="accent5">
                            <a:lumMod val="75000"/>
                          </a:schemeClr>
                        </a:solidFill>
                        <a:latin typeface="Cambria Math" panose="02040503050406030204" pitchFamily="18" charset="0"/>
                      </a:rPr>
                      <m:t>𝑑𝑧</m:t>
                    </m:r>
                  </m:oMath>
                </a14:m>
                <a:r>
                  <a:rPr lang="ar-AE" dirty="0">
                    <a:solidFill>
                      <a:schemeClr val="accent5">
                        <a:lumMod val="75000"/>
                      </a:schemeClr>
                    </a:solidFill>
                  </a:rPr>
                  <a:t> </a:t>
                </a:r>
                <a:r>
                  <a:rPr lang="en-US" dirty="0">
                    <a:solidFill>
                      <a:schemeClr val="accent5">
                        <a:lumMod val="75000"/>
                      </a:schemeClr>
                    </a:solidFill>
                  </a:rPr>
                  <a:t>is conserved as the first adiabatic invariant</a:t>
                </a:r>
              </a:p>
              <a:p>
                <a:pPr lvl="0"/>
                <a:endParaRPr dirty="0"/>
              </a:p>
              <a:p>
                <a:pPr lvl="0"/>
                <a:r>
                  <a:rPr lang="en-US" dirty="0">
                    <a:solidFill>
                      <a:schemeClr val="accent4">
                        <a:lumMod val="75000"/>
                      </a:schemeClr>
                    </a:solidFill>
                  </a:rPr>
                  <a:t>Simultaneous conservation of energy and </a:t>
                </a:r>
                <a14:m>
                  <m:oMath xmlns:m="http://schemas.openxmlformats.org/officeDocument/2006/math">
                    <m:sSub>
                      <m:sSubPr>
                        <m:ctrlPr>
                          <a:rPr lang="ar-AE" i="1">
                            <a:solidFill>
                              <a:schemeClr val="accent4">
                                <a:lumMod val="75000"/>
                              </a:schemeClr>
                            </a:solidFill>
                            <a:latin typeface="Cambria Math" panose="02040503050406030204" pitchFamily="18" charset="0"/>
                          </a:rPr>
                        </m:ctrlPr>
                      </m:sSubPr>
                      <m:e>
                        <m:r>
                          <a:rPr lang="ar-AE">
                            <a:solidFill>
                              <a:schemeClr val="accent4">
                                <a:lumMod val="75000"/>
                              </a:schemeClr>
                            </a:solidFill>
                            <a:latin typeface="Cambria Math" panose="02040503050406030204" pitchFamily="18" charset="0"/>
                          </a:rPr>
                          <m:t>𝐼</m:t>
                        </m:r>
                      </m:e>
                      <m:sub>
                        <m:r>
                          <a:rPr lang="ar-AE">
                            <a:solidFill>
                              <a:schemeClr val="accent4">
                                <a:lumMod val="75000"/>
                              </a:schemeClr>
                            </a:solidFill>
                            <a:latin typeface="Cambria Math" panose="02040503050406030204" pitchFamily="18" charset="0"/>
                          </a:rPr>
                          <m:t>𝑧</m:t>
                        </m:r>
                      </m:sub>
                    </m:sSub>
                  </m:oMath>
                </a14:m>
                <a:r>
                  <a:rPr lang="ar-AE" dirty="0">
                    <a:solidFill>
                      <a:schemeClr val="accent4">
                        <a:lumMod val="75000"/>
                      </a:schemeClr>
                    </a:solidFill>
                  </a:rPr>
                  <a:t> </a:t>
                </a:r>
                <a:r>
                  <a:rPr lang="en-US" dirty="0">
                    <a:solidFill>
                      <a:schemeClr val="accent4">
                        <a:lumMod val="75000"/>
                      </a:schemeClr>
                    </a:solidFill>
                  </a:rPr>
                  <a:t>fully determines the motion of the particle</a:t>
                </a:r>
              </a:p>
              <a:p>
                <a:pPr marL="0" lvl="0" indent="0">
                  <a:buNone/>
                </a:pPr>
                <a:r>
                  <a:rPr lang="en-US" dirty="0">
                    <a:solidFill>
                      <a:schemeClr val="accent4">
                        <a:lumMod val="75000"/>
                      </a:schemeClr>
                    </a:solidFill>
                  </a:rPr>
                  <a:t>			 </a:t>
                </a:r>
                <a14:m>
                  <m:oMath xmlns:m="http://schemas.openxmlformats.org/officeDocument/2006/math">
                    <m:r>
                      <a:rPr lang="en-US">
                        <a:solidFill>
                          <a:schemeClr val="accent4">
                            <a:lumMod val="75000"/>
                          </a:schemeClr>
                        </a:solidFill>
                        <a:latin typeface="Cambria Math" panose="02040503050406030204" pitchFamily="18" charset="0"/>
                      </a:rPr>
                      <m:t>𝐯</m:t>
                    </m:r>
                    <m:r>
                      <a:rPr lang="en-US">
                        <a:solidFill>
                          <a:schemeClr val="accent4">
                            <a:lumMod val="75000"/>
                          </a:schemeClr>
                        </a:solidFill>
                        <a:latin typeface="Cambria Math" panose="02040503050406030204" pitchFamily="18" charset="0"/>
                      </a:rPr>
                      <m:t>=</m:t>
                    </m:r>
                    <m:r>
                      <a:rPr lang="en-US">
                        <a:solidFill>
                          <a:schemeClr val="accent4">
                            <a:lumMod val="75000"/>
                          </a:schemeClr>
                        </a:solidFill>
                        <a:latin typeface="Cambria Math" panose="02040503050406030204" pitchFamily="18" charset="0"/>
                      </a:rPr>
                      <m:t>𝐯</m:t>
                    </m:r>
                    <m:d>
                      <m:dPr>
                        <m:ctrlPr>
                          <a:rPr lang="ar-AE" i="1">
                            <a:solidFill>
                              <a:schemeClr val="accent4">
                                <a:lumMod val="75000"/>
                              </a:schemeClr>
                            </a:solidFill>
                            <a:latin typeface="Cambria Math" panose="02040503050406030204" pitchFamily="18" charset="0"/>
                          </a:rPr>
                        </m:ctrlPr>
                      </m:dPr>
                      <m:e>
                        <m:r>
                          <a:rPr lang="ar-AE">
                            <a:solidFill>
                              <a:schemeClr val="accent4">
                                <a:lumMod val="75000"/>
                              </a:schemeClr>
                            </a:solidFill>
                            <a:latin typeface="Cambria Math" panose="02040503050406030204" pitchFamily="18" charset="0"/>
                          </a:rPr>
                          <m:t>𝐫</m:t>
                        </m:r>
                        <m:r>
                          <a:rPr lang="ar-AE">
                            <a:solidFill>
                              <a:schemeClr val="accent4">
                                <a:lumMod val="75000"/>
                              </a:schemeClr>
                            </a:solidFill>
                            <a:latin typeface="Cambria Math" panose="02040503050406030204" pitchFamily="18" charset="0"/>
                          </a:rPr>
                          <m:t>,</m:t>
                        </m:r>
                        <m:sSub>
                          <m:sSubPr>
                            <m:ctrlPr>
                              <a:rPr lang="ar-AE" i="1">
                                <a:solidFill>
                                  <a:schemeClr val="accent4">
                                    <a:lumMod val="75000"/>
                                  </a:schemeClr>
                                </a:solidFill>
                                <a:latin typeface="Cambria Math" panose="02040503050406030204" pitchFamily="18" charset="0"/>
                              </a:rPr>
                            </m:ctrlPr>
                          </m:sSubPr>
                          <m:e>
                            <m:r>
                              <a:rPr lang="ar-AE">
                                <a:solidFill>
                                  <a:schemeClr val="accent4">
                                    <a:lumMod val="75000"/>
                                  </a:schemeClr>
                                </a:solidFill>
                                <a:latin typeface="Cambria Math" panose="02040503050406030204" pitchFamily="18" charset="0"/>
                              </a:rPr>
                              <m:t>𝐼</m:t>
                            </m:r>
                          </m:e>
                          <m:sub>
                            <m:r>
                              <a:rPr lang="ar-AE">
                                <a:solidFill>
                                  <a:schemeClr val="accent4">
                                    <a:lumMod val="75000"/>
                                  </a:schemeClr>
                                </a:solidFill>
                                <a:latin typeface="Cambria Math" panose="02040503050406030204" pitchFamily="18" charset="0"/>
                              </a:rPr>
                              <m:t>𝑧</m:t>
                            </m:r>
                          </m:sub>
                        </m:sSub>
                        <m:r>
                          <a:rPr lang="ar-AE">
                            <a:solidFill>
                              <a:schemeClr val="accent4">
                                <a:lumMod val="75000"/>
                              </a:schemeClr>
                            </a:solidFill>
                            <a:latin typeface="Cambria Math" panose="02040503050406030204" pitchFamily="18" charset="0"/>
                          </a:rPr>
                          <m:t>,</m:t>
                        </m:r>
                        <m:r>
                          <a:rPr lang="ar-AE">
                            <a:solidFill>
                              <a:schemeClr val="accent4">
                                <a:lumMod val="75000"/>
                              </a:schemeClr>
                            </a:solidFill>
                            <a:latin typeface="Cambria Math" panose="02040503050406030204" pitchFamily="18" charset="0"/>
                          </a:rPr>
                          <m:t>𝐻</m:t>
                        </m:r>
                      </m:e>
                    </m:d>
                  </m:oMath>
                </a14:m>
                <a:endParaRPr dirty="0"/>
              </a:p>
              <a:p>
                <a:pPr lvl="0"/>
                <a:r>
                  <a:rPr lang="en-US" dirty="0">
                    <a:solidFill>
                      <a:schemeClr val="accent3">
                        <a:lumMod val="75000"/>
                      </a:schemeClr>
                    </a:solidFill>
                  </a:rPr>
                  <a:t>In the absence of </a:t>
                </a:r>
                <a14:m>
                  <m:oMath xmlns:m="http://schemas.openxmlformats.org/officeDocument/2006/math">
                    <m:sSub>
                      <m:sSubPr>
                        <m:ctrlPr>
                          <a:rPr lang="ar-AE" i="1">
                            <a:solidFill>
                              <a:schemeClr val="accent3">
                                <a:lumMod val="75000"/>
                              </a:schemeClr>
                            </a:solidFill>
                            <a:latin typeface="Cambria Math" panose="02040503050406030204" pitchFamily="18" charset="0"/>
                          </a:rPr>
                        </m:ctrlPr>
                      </m:sSubPr>
                      <m:e>
                        <m:r>
                          <a:rPr lang="ar-AE">
                            <a:solidFill>
                              <a:schemeClr val="accent3">
                                <a:lumMod val="75000"/>
                              </a:schemeClr>
                            </a:solidFill>
                            <a:latin typeface="Cambria Math" panose="02040503050406030204" pitchFamily="18" charset="0"/>
                          </a:rPr>
                          <m:t>𝐼</m:t>
                        </m:r>
                      </m:e>
                      <m:sub>
                        <m:r>
                          <a:rPr lang="ar-AE">
                            <a:solidFill>
                              <a:schemeClr val="accent3">
                                <a:lumMod val="75000"/>
                              </a:schemeClr>
                            </a:solidFill>
                            <a:latin typeface="Cambria Math" panose="02040503050406030204" pitchFamily="18" charset="0"/>
                          </a:rPr>
                          <m:t>𝑧</m:t>
                        </m:r>
                      </m:sub>
                    </m:sSub>
                  </m:oMath>
                </a14:m>
                <a:r>
                  <a:rPr lang="ar-AE" dirty="0">
                    <a:solidFill>
                      <a:schemeClr val="accent3">
                        <a:lumMod val="75000"/>
                      </a:schemeClr>
                    </a:solidFill>
                  </a:rPr>
                  <a:t> </a:t>
                </a:r>
                <a:r>
                  <a:rPr lang="en-US" dirty="0">
                    <a:solidFill>
                      <a:schemeClr val="accent3">
                        <a:lumMod val="75000"/>
                      </a:schemeClr>
                    </a:solidFill>
                  </a:rPr>
                  <a:t>destruction, there is no pitch-angle scattering</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 y="1063229"/>
                <a:ext cx="4206240" cy="4034790"/>
              </a:xfrm>
              <a:blipFill>
                <a:blip r:embed="rId3"/>
                <a:stretch>
                  <a:fillRect l="-1205" t="-1567" b="-2508"/>
                </a:stretch>
              </a:blipFill>
            </p:spPr>
            <p:txBody>
              <a:bodyPr/>
              <a:lstStyle/>
              <a:p>
                <a:r>
                  <a:rPr lang="en-US">
                    <a:noFill/>
                  </a:rPr>
                  <a:t> </a:t>
                </a:r>
              </a:p>
            </p:txBody>
          </p:sp>
        </mc:Fallback>
      </mc:AlternateContent>
      <p:pic>
        <p:nvPicPr>
          <p:cNvPr id="4" name="Picture 1" descr="../figures/example_traj.png">
            <a:extLst>
              <a:ext uri="{FF2B5EF4-FFF2-40B4-BE49-F238E27FC236}">
                <a16:creationId xmlns:a16="http://schemas.microsoft.com/office/drawing/2014/main" id="{3B6EE0DE-42F3-6620-DD46-41715FA3C245}"/>
              </a:ext>
            </a:extLst>
          </p:cNvPr>
          <p:cNvPicPr>
            <a:picLocks noGrp="1" noChangeAspect="1"/>
          </p:cNvPicPr>
          <p:nvPr/>
        </p:nvPicPr>
        <p:blipFill>
          <a:blip r:embed="rId4"/>
          <a:stretch>
            <a:fillRect/>
          </a:stretch>
        </p:blipFill>
        <p:spPr bwMode="auto">
          <a:xfrm>
            <a:off x="4088555" y="1101807"/>
            <a:ext cx="5055445" cy="3488212"/>
          </a:xfrm>
          <a:prstGeom prst="rect">
            <a:avLst/>
          </a:prstGeom>
          <a:noFill/>
          <a:ln w="9525">
            <a:noFill/>
            <a:headEnd/>
            <a:tailEnd/>
          </a:ln>
        </p:spPr>
      </p:pic>
      <p:sp>
        <p:nvSpPr>
          <p:cNvPr id="5" name="TextBox 3">
            <a:extLst>
              <a:ext uri="{FF2B5EF4-FFF2-40B4-BE49-F238E27FC236}">
                <a16:creationId xmlns:a16="http://schemas.microsoft.com/office/drawing/2014/main" id="{A0811210-2268-5F62-748D-7E8031DA5BDF}"/>
              </a:ext>
            </a:extLst>
          </p:cNvPr>
          <p:cNvSpPr txBox="1"/>
          <p:nvPr/>
        </p:nvSpPr>
        <p:spPr>
          <a:xfrm>
            <a:off x="2825750" y="4775200"/>
            <a:ext cx="8229600" cy="508000"/>
          </a:xfrm>
          <a:prstGeom prst="rect">
            <a:avLst/>
          </a:prstGeom>
          <a:noFill/>
        </p:spPr>
        <p:txBody>
          <a:bodyPr/>
          <a:lstStyle/>
          <a:p>
            <a:pPr marL="0" lvl="0" indent="0" algn="ctr">
              <a:buNone/>
            </a:pPr>
            <a:r>
              <a:rPr dirty="0"/>
              <a:t>Particle trajectories in phase space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848099" cy="871538"/>
          </a:xfrm>
        </p:spPr>
        <p:txBody>
          <a:bodyPr>
            <a:normAutofit fontScale="90000"/>
          </a:bodyPr>
          <a:lstStyle/>
          <a:p>
            <a:pPr marL="0" lvl="0" indent="0">
              <a:buNone/>
            </a:pPr>
            <a:r>
              <a:rPr sz="2000" dirty="0"/>
              <a:t>Destruction of Adiabatic Invariance: Separatrix and Uncertainty Curve</a:t>
            </a:r>
          </a:p>
        </p:txBody>
      </p:sp>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457201" y="1076326"/>
                <a:ext cx="3500270" cy="3518297"/>
              </a:xfrm>
            </p:spPr>
            <p:txBody>
              <a:bodyPr>
                <a:noAutofit/>
              </a:bodyPr>
              <a:lstStyle/>
              <a:p>
                <a:pPr lvl="0"/>
                <a:r>
                  <a:rPr lang="en-US" sz="1600" dirty="0">
                    <a:solidFill>
                      <a:schemeClr val="accent6">
                        <a:lumMod val="75000"/>
                      </a:schemeClr>
                    </a:solidFill>
                  </a:rPr>
                  <a:t>Two distinct types of particle trajectories in </a:t>
                </a:r>
                <a14:m>
                  <m:oMath xmlns:m="http://schemas.openxmlformats.org/officeDocument/2006/math">
                    <m:d>
                      <m:dPr>
                        <m:ctrlPr>
                          <a:rPr lang="ar-AE" sz="1600" i="1">
                            <a:solidFill>
                              <a:schemeClr val="accent6">
                                <a:lumMod val="75000"/>
                              </a:schemeClr>
                            </a:solidFill>
                            <a:latin typeface="Cambria Math" panose="02040503050406030204" pitchFamily="18" charset="0"/>
                          </a:rPr>
                        </m:ctrlPr>
                      </m:dPr>
                      <m:e>
                        <m:r>
                          <a:rPr lang="ar-AE" sz="1600">
                            <a:solidFill>
                              <a:schemeClr val="accent6">
                                <a:lumMod val="75000"/>
                              </a:schemeClr>
                            </a:solidFill>
                            <a:latin typeface="Cambria Math" panose="02040503050406030204" pitchFamily="18" charset="0"/>
                          </a:rPr>
                          <m:t>𝑧</m:t>
                        </m:r>
                        <m:r>
                          <a:rPr lang="ar-AE" sz="1600">
                            <a:solidFill>
                              <a:schemeClr val="accent6">
                                <a:lumMod val="75000"/>
                              </a:schemeClr>
                            </a:solidFill>
                            <a:latin typeface="Cambria Math" panose="02040503050406030204" pitchFamily="18" charset="0"/>
                          </a:rPr>
                          <m:t>,</m:t>
                        </m:r>
                        <m:sSub>
                          <m:sSubPr>
                            <m:ctrlPr>
                              <a:rPr lang="ar-AE" sz="1600" i="1">
                                <a:solidFill>
                                  <a:schemeClr val="accent6">
                                    <a:lumMod val="75000"/>
                                  </a:schemeClr>
                                </a:solidFill>
                                <a:latin typeface="Cambria Math" panose="02040503050406030204" pitchFamily="18" charset="0"/>
                              </a:rPr>
                            </m:ctrlPr>
                          </m:sSubPr>
                          <m:e>
                            <m:r>
                              <a:rPr lang="ar-AE" sz="1600">
                                <a:solidFill>
                                  <a:schemeClr val="accent6">
                                    <a:lumMod val="75000"/>
                                  </a:schemeClr>
                                </a:solidFill>
                                <a:latin typeface="Cambria Math" panose="02040503050406030204" pitchFamily="18" charset="0"/>
                              </a:rPr>
                              <m:t>𝑝</m:t>
                            </m:r>
                          </m:e>
                          <m:sub>
                            <m:r>
                              <a:rPr lang="ar-AE" sz="1600">
                                <a:solidFill>
                                  <a:schemeClr val="accent6">
                                    <a:lumMod val="75000"/>
                                  </a:schemeClr>
                                </a:solidFill>
                                <a:latin typeface="Cambria Math" panose="02040503050406030204" pitchFamily="18" charset="0"/>
                              </a:rPr>
                              <m:t>𝑧</m:t>
                            </m:r>
                          </m:sub>
                        </m:sSub>
                      </m:e>
                    </m:d>
                  </m:oMath>
                </a14:m>
                <a:r>
                  <a:rPr lang="ar-AE" sz="1600" dirty="0">
                    <a:solidFill>
                      <a:schemeClr val="accent6">
                        <a:lumMod val="75000"/>
                      </a:schemeClr>
                    </a:solidFill>
                  </a:rPr>
                  <a:t> </a:t>
                </a:r>
                <a:r>
                  <a:rPr lang="en-US" sz="1600" dirty="0">
                    <a:solidFill>
                      <a:schemeClr val="accent6">
                        <a:lumMod val="75000"/>
                      </a:schemeClr>
                    </a:solidFill>
                  </a:rPr>
                  <a:t>plane separated by a curve called </a:t>
                </a:r>
                <a:r>
                  <a:rPr lang="en-US" sz="1600" b="1" i="1" dirty="0">
                    <a:solidFill>
                      <a:schemeClr val="accent6">
                        <a:lumMod val="75000"/>
                      </a:schemeClr>
                    </a:solidFill>
                  </a:rPr>
                  <a:t>Separatrix</a:t>
                </a:r>
                <a:r>
                  <a:rPr lang="en-US" sz="1600" dirty="0">
                    <a:solidFill>
                      <a:schemeClr val="accent6">
                        <a:lumMod val="75000"/>
                      </a:schemeClr>
                    </a:solidFill>
                  </a:rPr>
                  <a:t>.</a:t>
                </a:r>
              </a:p>
              <a:p>
                <a:pPr lvl="0"/>
                <a:endParaRPr lang="en-US" sz="1600" dirty="0">
                  <a:solidFill>
                    <a:schemeClr val="accent6">
                      <a:lumMod val="75000"/>
                    </a:schemeClr>
                  </a:solidFill>
                </a:endParaRPr>
              </a:p>
              <a:p>
                <a:pPr lvl="0"/>
                <a:r>
                  <a:rPr lang="en-US" sz="1600" dirty="0">
                    <a:solidFill>
                      <a:schemeClr val="accent5">
                        <a:lumMod val="75000"/>
                      </a:schemeClr>
                    </a:solidFill>
                  </a:rPr>
                  <a:t>The separatrix corresponds to a point on a certain curve in the </a:t>
                </a:r>
                <a14:m>
                  <m:oMath xmlns:m="http://schemas.openxmlformats.org/officeDocument/2006/math">
                    <m:d>
                      <m:dPr>
                        <m:ctrlPr>
                          <a:rPr lang="ar-AE" sz="1600" i="1">
                            <a:solidFill>
                              <a:schemeClr val="accent5">
                                <a:lumMod val="75000"/>
                              </a:schemeClr>
                            </a:solidFill>
                            <a:latin typeface="Cambria Math" panose="02040503050406030204" pitchFamily="18" charset="0"/>
                          </a:rPr>
                        </m:ctrlPr>
                      </m:dPr>
                      <m:e>
                        <m:r>
                          <a:rPr lang="ar-AE" sz="1600">
                            <a:solidFill>
                              <a:schemeClr val="accent5">
                                <a:lumMod val="75000"/>
                              </a:schemeClr>
                            </a:solidFill>
                            <a:latin typeface="Cambria Math" panose="02040503050406030204" pitchFamily="18" charset="0"/>
                          </a:rPr>
                          <m:t>𝜅</m:t>
                        </m:r>
                        <m:r>
                          <a:rPr lang="ar-AE" sz="1600">
                            <a:solidFill>
                              <a:schemeClr val="accent5">
                                <a:lumMod val="75000"/>
                              </a:schemeClr>
                            </a:solidFill>
                            <a:latin typeface="Cambria Math" panose="02040503050406030204" pitchFamily="18" charset="0"/>
                          </a:rPr>
                          <m:t>𝑥</m:t>
                        </m:r>
                        <m:r>
                          <a:rPr lang="ar-AE" sz="1600">
                            <a:solidFill>
                              <a:schemeClr val="accent5">
                                <a:lumMod val="75000"/>
                              </a:schemeClr>
                            </a:solidFill>
                            <a:latin typeface="Cambria Math" panose="02040503050406030204" pitchFamily="18" charset="0"/>
                          </a:rPr>
                          <m:t>,</m:t>
                        </m:r>
                        <m:sSub>
                          <m:sSubPr>
                            <m:ctrlPr>
                              <a:rPr lang="ar-AE" sz="1600" i="1">
                                <a:solidFill>
                                  <a:schemeClr val="accent5">
                                    <a:lumMod val="75000"/>
                                  </a:schemeClr>
                                </a:solidFill>
                                <a:latin typeface="Cambria Math" panose="02040503050406030204" pitchFamily="18" charset="0"/>
                              </a:rPr>
                            </m:ctrlPr>
                          </m:sSubPr>
                          <m:e>
                            <m:r>
                              <a:rPr lang="ar-AE" sz="1600">
                                <a:solidFill>
                                  <a:schemeClr val="accent5">
                                    <a:lumMod val="75000"/>
                                  </a:schemeClr>
                                </a:solidFill>
                                <a:latin typeface="Cambria Math" panose="02040503050406030204" pitchFamily="18" charset="0"/>
                              </a:rPr>
                              <m:t>𝑝</m:t>
                            </m:r>
                          </m:e>
                          <m:sub>
                            <m:r>
                              <a:rPr lang="ar-AE" sz="1600">
                                <a:solidFill>
                                  <a:schemeClr val="accent5">
                                    <a:lumMod val="75000"/>
                                  </a:schemeClr>
                                </a:solidFill>
                                <a:latin typeface="Cambria Math" panose="02040503050406030204" pitchFamily="18" charset="0"/>
                              </a:rPr>
                              <m:t>𝑥</m:t>
                            </m:r>
                          </m:sub>
                        </m:sSub>
                      </m:e>
                    </m:d>
                  </m:oMath>
                </a14:m>
                <a:r>
                  <a:rPr lang="ar-AE" sz="1600" dirty="0">
                    <a:solidFill>
                      <a:schemeClr val="accent5">
                        <a:lumMod val="75000"/>
                      </a:schemeClr>
                    </a:solidFill>
                  </a:rPr>
                  <a:t> </a:t>
                </a:r>
                <a:r>
                  <a:rPr lang="en-US" sz="1600" dirty="0">
                    <a:solidFill>
                      <a:schemeClr val="accent5">
                        <a:lumMod val="75000"/>
                      </a:schemeClr>
                    </a:solidFill>
                  </a:rPr>
                  <a:t>plane, called </a:t>
                </a:r>
                <a:r>
                  <a:rPr lang="en-US" sz="1600" b="1" i="1" dirty="0">
                    <a:solidFill>
                      <a:schemeClr val="accent5">
                        <a:lumMod val="75000"/>
                      </a:schemeClr>
                    </a:solidFill>
                  </a:rPr>
                  <a:t>Uncertainty Curve</a:t>
                </a:r>
                <a:r>
                  <a:rPr lang="en-US" sz="1600" dirty="0">
                    <a:solidFill>
                      <a:schemeClr val="accent5">
                        <a:lumMod val="75000"/>
                      </a:schemeClr>
                    </a:solidFill>
                  </a:rPr>
                  <a:t>.</a:t>
                </a:r>
              </a:p>
              <a:p>
                <a:pPr lvl="0"/>
                <a:endParaRPr lang="en-US" sz="1600" dirty="0">
                  <a:solidFill>
                    <a:schemeClr val="accent5">
                      <a:lumMod val="75000"/>
                    </a:schemeClr>
                  </a:solidFill>
                </a:endParaRPr>
              </a:p>
              <a:p>
                <a:pPr marL="0" lvl="0" indent="0">
                  <a:buNone/>
                </a:pPr>
                <a:r>
                  <a:rPr sz="1600" dirty="0">
                    <a:solidFill>
                      <a:schemeClr val="accent4">
                        <a:lumMod val="75000"/>
                      </a:schemeClr>
                    </a:solidFill>
                  </a:rPr>
                  <a:t>Near the separatrix, the instantaneous period of motion increases logarithmically.</a:t>
                </a:r>
                <a:endParaRPr lang="en-US" sz="1600" dirty="0">
                  <a:solidFill>
                    <a:schemeClr val="accent4">
                      <a:lumMod val="75000"/>
                    </a:schemeClr>
                  </a:solidFill>
                </a:endParaRPr>
              </a:p>
              <a:p>
                <a:pPr marL="0" lvl="0" indent="0">
                  <a:buNone/>
                </a:pPr>
                <a:endParaRPr lang="en-US" sz="1600" dirty="0">
                  <a:solidFill>
                    <a:schemeClr val="accent4">
                      <a:lumMod val="75000"/>
                    </a:schemeClr>
                  </a:solidFill>
                </a:endParaRPr>
              </a:p>
              <a:p>
                <a:pPr marL="0" lvl="0" indent="0">
                  <a:buNone/>
                </a:pPr>
                <a:r>
                  <a:rPr sz="1600" dirty="0">
                    <a:solidFill>
                      <a:schemeClr val="accent3">
                        <a:lumMod val="75000"/>
                      </a:schemeClr>
                    </a:solidFill>
                  </a:rPr>
                  <a:t>Particle accumulates a nonvanishing change in the adiabatic invariant</a:t>
                </a:r>
                <a:r>
                  <a:rPr lang="en-US" sz="1600" dirty="0">
                    <a:solidFill>
                      <a:schemeClr val="accent3">
                        <a:lumMod val="75000"/>
                      </a:schemeClr>
                    </a:solidFill>
                  </a:rPr>
                  <a:t>: d</a:t>
                </a:r>
                <a:r>
                  <a:rPr sz="1600" dirty="0">
                    <a:solidFill>
                      <a:schemeClr val="accent3">
                        <a:lumMod val="75000"/>
                      </a:schemeClr>
                    </a:solidFill>
                  </a:rPr>
                  <a:t>ynamical jump</a:t>
                </a:r>
                <a:r>
                  <a:rPr lang="en-US" sz="1600" dirty="0">
                    <a:solidFill>
                      <a:schemeClr val="accent3">
                        <a:lumMod val="75000"/>
                      </a:schemeClr>
                    </a:solidFill>
                  </a:rPr>
                  <a:t> and g</a:t>
                </a:r>
                <a:r>
                  <a:rPr sz="1600" dirty="0">
                    <a:solidFill>
                      <a:schemeClr val="accent3">
                        <a:lumMod val="75000"/>
                      </a:schemeClr>
                    </a:solidFill>
                  </a:rPr>
                  <a:t>eometric jump</a:t>
                </a:r>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457201" y="1076326"/>
                <a:ext cx="3500270" cy="3518297"/>
              </a:xfrm>
              <a:blipFill>
                <a:blip r:embed="rId2"/>
                <a:stretch>
                  <a:fillRect l="-1087" t="-360" r="-1449" b="-16906"/>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2AEB2FDF-E464-CDA0-F76E-5D5358434BA6}"/>
              </a:ext>
            </a:extLst>
          </p:cNvPr>
          <p:cNvPicPr>
            <a:picLocks noChangeAspect="1"/>
          </p:cNvPicPr>
          <p:nvPr/>
        </p:nvPicPr>
        <p:blipFill>
          <a:blip r:embed="rId3"/>
          <a:stretch>
            <a:fillRect/>
          </a:stretch>
        </p:blipFill>
        <p:spPr>
          <a:xfrm>
            <a:off x="6002200" y="2434232"/>
            <a:ext cx="2528998" cy="2433458"/>
          </a:xfrm>
          <a:prstGeom prst="rect">
            <a:avLst/>
          </a:prstGeom>
        </p:spPr>
      </p:pic>
      <p:cxnSp>
        <p:nvCxnSpPr>
          <p:cNvPr id="7" name="Straight Arrow Connector 6">
            <a:extLst>
              <a:ext uri="{FF2B5EF4-FFF2-40B4-BE49-F238E27FC236}">
                <a16:creationId xmlns:a16="http://schemas.microsoft.com/office/drawing/2014/main" id="{2F232F39-E988-3451-A43E-E08DA0912510}"/>
              </a:ext>
            </a:extLst>
          </p:cNvPr>
          <p:cNvCxnSpPr>
            <a:cxnSpLocks/>
            <a:stCxn id="8" idx="3"/>
          </p:cNvCxnSpPr>
          <p:nvPr/>
        </p:nvCxnSpPr>
        <p:spPr>
          <a:xfrm>
            <a:off x="5545186" y="3027651"/>
            <a:ext cx="1162721" cy="4292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8E88BBC-DFCC-2E18-97E9-935EABC06B75}"/>
              </a:ext>
            </a:extLst>
          </p:cNvPr>
          <p:cNvSpPr txBox="1"/>
          <p:nvPr/>
        </p:nvSpPr>
        <p:spPr>
          <a:xfrm>
            <a:off x="4158268" y="2842985"/>
            <a:ext cx="1386918" cy="369332"/>
          </a:xfrm>
          <a:prstGeom prst="rect">
            <a:avLst/>
          </a:prstGeom>
          <a:noFill/>
        </p:spPr>
        <p:txBody>
          <a:bodyPr wrap="none" rtlCol="0">
            <a:spAutoFit/>
          </a:bodyPr>
          <a:lstStyle/>
          <a:p>
            <a:r>
              <a:rPr kumimoji="1" lang="en-US" altLang="zh-CN" dirty="0"/>
              <a:t>One solution</a:t>
            </a:r>
            <a:endParaRPr kumimoji="1" lang="zh-CN" altLang="en-US" dirty="0"/>
          </a:p>
        </p:txBody>
      </p:sp>
      <p:cxnSp>
        <p:nvCxnSpPr>
          <p:cNvPr id="9" name="Straight Arrow Connector 8">
            <a:extLst>
              <a:ext uri="{FF2B5EF4-FFF2-40B4-BE49-F238E27FC236}">
                <a16:creationId xmlns:a16="http://schemas.microsoft.com/office/drawing/2014/main" id="{07F4ED7E-FF66-AD2B-4B23-A88D9E9C1C08}"/>
              </a:ext>
            </a:extLst>
          </p:cNvPr>
          <p:cNvCxnSpPr>
            <a:cxnSpLocks/>
            <a:stCxn id="10" idx="3"/>
          </p:cNvCxnSpPr>
          <p:nvPr/>
        </p:nvCxnSpPr>
        <p:spPr>
          <a:xfrm flipV="1">
            <a:off x="5600605" y="3648807"/>
            <a:ext cx="2519251" cy="7243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C9AC5E9-CA2F-E235-9C1B-AD550611BF22}"/>
              </a:ext>
            </a:extLst>
          </p:cNvPr>
          <p:cNvSpPr txBox="1"/>
          <p:nvPr/>
        </p:nvSpPr>
        <p:spPr>
          <a:xfrm>
            <a:off x="4215867" y="4188526"/>
            <a:ext cx="1384738" cy="369332"/>
          </a:xfrm>
          <a:prstGeom prst="rect">
            <a:avLst/>
          </a:prstGeom>
          <a:noFill/>
        </p:spPr>
        <p:txBody>
          <a:bodyPr wrap="none" rtlCol="0">
            <a:spAutoFit/>
          </a:bodyPr>
          <a:lstStyle/>
          <a:p>
            <a:r>
              <a:rPr kumimoji="1" lang="en-US" altLang="zh-CN" dirty="0"/>
              <a:t>Two solution</a:t>
            </a:r>
            <a:endParaRPr kumimoji="1" lang="zh-CN" altLang="en-US" dirty="0"/>
          </a:p>
        </p:txBody>
      </p:sp>
      <p:pic>
        <p:nvPicPr>
          <p:cNvPr id="11" name="Content Placeholder 21">
            <a:extLst>
              <a:ext uri="{FF2B5EF4-FFF2-40B4-BE49-F238E27FC236}">
                <a16:creationId xmlns:a16="http://schemas.microsoft.com/office/drawing/2014/main" id="{6C34BF79-791D-3ECC-3C02-3B842AC9791D}"/>
              </a:ext>
            </a:extLst>
          </p:cNvPr>
          <p:cNvPicPr>
            <a:picLocks noGrp="1" noChangeAspect="1"/>
          </p:cNvPicPr>
          <p:nvPr>
            <p:ph idx="1"/>
          </p:nvPr>
        </p:nvPicPr>
        <p:blipFill>
          <a:blip r:embed="rId4"/>
          <a:srcRect t="14502" r="-790"/>
          <a:stretch/>
        </p:blipFill>
        <p:spPr>
          <a:xfrm>
            <a:off x="4655244" y="0"/>
            <a:ext cx="4351595" cy="2396490"/>
          </a:xfrm>
          <a:prstGeom prst="rect">
            <a:avLst/>
          </a:prstGeom>
        </p:spPr>
      </p:pic>
      <p:sp>
        <p:nvSpPr>
          <p:cNvPr id="12" name="TextBox 11">
            <a:extLst>
              <a:ext uri="{FF2B5EF4-FFF2-40B4-BE49-F238E27FC236}">
                <a16:creationId xmlns:a16="http://schemas.microsoft.com/office/drawing/2014/main" id="{94686FC9-0292-928D-6E1E-4AEFD0715A56}"/>
              </a:ext>
            </a:extLst>
          </p:cNvPr>
          <p:cNvSpPr txBox="1"/>
          <p:nvPr/>
        </p:nvSpPr>
        <p:spPr>
          <a:xfrm>
            <a:off x="3441859" y="3634561"/>
            <a:ext cx="1857945" cy="369332"/>
          </a:xfrm>
          <a:prstGeom prst="rect">
            <a:avLst/>
          </a:prstGeom>
          <a:noFill/>
        </p:spPr>
        <p:txBody>
          <a:bodyPr wrap="none" rtlCol="0">
            <a:spAutoFit/>
          </a:bodyPr>
          <a:lstStyle/>
          <a:p>
            <a:r>
              <a:rPr kumimoji="1" lang="en-US" altLang="zh-CN" dirty="0">
                <a:solidFill>
                  <a:schemeClr val="accent2"/>
                </a:solidFill>
              </a:rPr>
              <a:t>Uncertainty</a:t>
            </a:r>
            <a:r>
              <a:rPr kumimoji="1" lang="zh-CN" altLang="en-US" dirty="0">
                <a:solidFill>
                  <a:schemeClr val="accent2"/>
                </a:solidFill>
              </a:rPr>
              <a:t> </a:t>
            </a:r>
            <a:r>
              <a:rPr kumimoji="1" lang="en-US" altLang="zh-CN" dirty="0">
                <a:solidFill>
                  <a:schemeClr val="accent2"/>
                </a:solidFill>
              </a:rPr>
              <a:t>curve</a:t>
            </a:r>
            <a:endParaRPr kumimoji="1" lang="zh-CN" altLang="en-US" dirty="0">
              <a:solidFill>
                <a:schemeClr val="accent2"/>
              </a:solidFill>
            </a:endParaRPr>
          </a:p>
        </p:txBody>
      </p:sp>
      <p:cxnSp>
        <p:nvCxnSpPr>
          <p:cNvPr id="13" name="Straight Arrow Connector 12">
            <a:extLst>
              <a:ext uri="{FF2B5EF4-FFF2-40B4-BE49-F238E27FC236}">
                <a16:creationId xmlns:a16="http://schemas.microsoft.com/office/drawing/2014/main" id="{8D32E664-AA6A-AD39-294E-1257D91E30F8}"/>
              </a:ext>
            </a:extLst>
          </p:cNvPr>
          <p:cNvCxnSpPr>
            <a:cxnSpLocks/>
            <a:stCxn id="12" idx="3"/>
          </p:cNvCxnSpPr>
          <p:nvPr/>
        </p:nvCxnSpPr>
        <p:spPr>
          <a:xfrm flipV="1">
            <a:off x="5299804" y="3571089"/>
            <a:ext cx="2035524" cy="24813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94184EB4-D14D-49A6-AF16-5E6D8D2E3EBD}"/>
                  </a:ext>
                </a:extLst>
              </p:cNvPr>
              <p:cNvSpPr txBox="1"/>
              <p:nvPr/>
            </p:nvSpPr>
            <p:spPr>
              <a:xfrm>
                <a:off x="5643505" y="3334808"/>
                <a:ext cx="15789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kumimoji="1" lang="en-US" altLang="zh-CN" i="1" smtClean="0">
                              <a:latin typeface="Cambria Math" panose="02040503050406030204" pitchFamily="18" charset="0"/>
                            </a:rPr>
                          </m:ctrlPr>
                        </m:sSubPr>
                        <m:e>
                          <m:r>
                            <a:rPr kumimoji="1" lang="en-US" altLang="zh-CN" i="1">
                              <a:latin typeface="Cambria Math" panose="02040503050406030204" pitchFamily="18" charset="0"/>
                            </a:rPr>
                            <m:t>𝑝</m:t>
                          </m:r>
                        </m:e>
                        <m:sub>
                          <m:r>
                            <a:rPr kumimoji="1" lang="en-US" altLang="zh-CN" b="0" i="1" smtClean="0">
                              <a:latin typeface="Cambria Math" panose="02040503050406030204" pitchFamily="18" charset="0"/>
                            </a:rPr>
                            <m:t>𝑥</m:t>
                          </m:r>
                        </m:sub>
                      </m:sSub>
                    </m:oMath>
                  </m:oMathPara>
                </a14:m>
                <a:endParaRPr lang="en-US" dirty="0"/>
              </a:p>
            </p:txBody>
          </p:sp>
        </mc:Choice>
        <mc:Fallback xmlns="">
          <p:sp>
            <p:nvSpPr>
              <p:cNvPr id="14" name="TextBox 13">
                <a:extLst>
                  <a:ext uri="{FF2B5EF4-FFF2-40B4-BE49-F238E27FC236}">
                    <a16:creationId xmlns:a16="http://schemas.microsoft.com/office/drawing/2014/main" id="{94184EB4-D14D-49A6-AF16-5E6D8D2E3EBD}"/>
                  </a:ext>
                </a:extLst>
              </p:cNvPr>
              <p:cNvSpPr txBox="1">
                <a:spLocks noRot="1" noChangeAspect="1" noMove="1" noResize="1" noEditPoints="1" noAdjustHandles="1" noChangeArrowheads="1" noChangeShapeType="1" noTextEdit="1"/>
              </p:cNvSpPr>
              <p:nvPr/>
            </p:nvSpPr>
            <p:spPr>
              <a:xfrm>
                <a:off x="5643505" y="3334808"/>
                <a:ext cx="157898" cy="369332"/>
              </a:xfrm>
              <a:prstGeom prst="rect">
                <a:avLst/>
              </a:prstGeom>
              <a:blipFill>
                <a:blip r:embed="rId5"/>
                <a:stretch>
                  <a:fillRect r="-107692"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BFF4AE03-F14A-6C61-5C62-918D8220544F}"/>
                  </a:ext>
                </a:extLst>
              </p:cNvPr>
              <p:cNvSpPr txBox="1"/>
              <p:nvPr/>
            </p:nvSpPr>
            <p:spPr>
              <a:xfrm>
                <a:off x="4494124" y="1434483"/>
                <a:ext cx="15789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kumimoji="1" lang="en-US" altLang="zh-CN" i="1" smtClean="0">
                              <a:latin typeface="Cambria Math" panose="02040503050406030204" pitchFamily="18" charset="0"/>
                            </a:rPr>
                          </m:ctrlPr>
                        </m:sSubPr>
                        <m:e>
                          <m:r>
                            <a:rPr kumimoji="1" lang="en-US" altLang="zh-CN" i="1">
                              <a:latin typeface="Cambria Math" panose="02040503050406030204" pitchFamily="18" charset="0"/>
                            </a:rPr>
                            <m:t>𝑝</m:t>
                          </m:r>
                        </m:e>
                        <m:sub>
                          <m:r>
                            <a:rPr kumimoji="1" lang="en-US" altLang="zh-CN" b="0" i="1" smtClean="0">
                              <a:latin typeface="Cambria Math" panose="02040503050406030204" pitchFamily="18" charset="0"/>
                            </a:rPr>
                            <m:t>𝑧</m:t>
                          </m:r>
                        </m:sub>
                      </m:sSub>
                    </m:oMath>
                  </m:oMathPara>
                </a14:m>
                <a:endParaRPr lang="en-US" dirty="0"/>
              </a:p>
            </p:txBody>
          </p:sp>
        </mc:Choice>
        <mc:Fallback xmlns="">
          <p:sp>
            <p:nvSpPr>
              <p:cNvPr id="15" name="TextBox 14">
                <a:extLst>
                  <a:ext uri="{FF2B5EF4-FFF2-40B4-BE49-F238E27FC236}">
                    <a16:creationId xmlns:a16="http://schemas.microsoft.com/office/drawing/2014/main" id="{BFF4AE03-F14A-6C61-5C62-918D8220544F}"/>
                  </a:ext>
                </a:extLst>
              </p:cNvPr>
              <p:cNvSpPr txBox="1">
                <a:spLocks noRot="1" noChangeAspect="1" noMove="1" noResize="1" noEditPoints="1" noAdjustHandles="1" noChangeArrowheads="1" noChangeShapeType="1" noTextEdit="1"/>
              </p:cNvSpPr>
              <p:nvPr/>
            </p:nvSpPr>
            <p:spPr>
              <a:xfrm>
                <a:off x="4494124" y="1434483"/>
                <a:ext cx="157898" cy="369332"/>
              </a:xfrm>
              <a:prstGeom prst="rect">
                <a:avLst/>
              </a:prstGeom>
              <a:blipFill>
                <a:blip r:embed="rId6"/>
                <a:stretch>
                  <a:fillRect r="-92857" b="-645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C4551490-CF41-3FA5-3431-453F4D3DDBD2}"/>
                  </a:ext>
                </a:extLst>
              </p:cNvPr>
              <p:cNvSpPr txBox="1"/>
              <p:nvPr/>
            </p:nvSpPr>
            <p:spPr>
              <a:xfrm>
                <a:off x="7117987" y="4867674"/>
                <a:ext cx="217341"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kumimoji="1" lang="en-US" altLang="zh-CN" i="1" smtClean="0">
                          <a:latin typeface="Cambria Math" panose="02040503050406030204" pitchFamily="18" charset="0"/>
                          <a:ea typeface="Cambria Math" panose="02040503050406030204" pitchFamily="18" charset="0"/>
                        </a:rPr>
                        <m:t>𝜅</m:t>
                      </m:r>
                      <m:r>
                        <a:rPr kumimoji="1" lang="zh-CN" altLang="en-US" b="0" i="1" smtClean="0">
                          <a:latin typeface="Cambria Math" panose="02040503050406030204" pitchFamily="18" charset="0"/>
                          <a:ea typeface="Cambria Math" panose="02040503050406030204" pitchFamily="18" charset="0"/>
                        </a:rPr>
                        <m:t> </m:t>
                      </m:r>
                      <m:r>
                        <a:rPr kumimoji="1" lang="en-US" altLang="zh-CN" b="0" i="1" smtClean="0">
                          <a:latin typeface="Cambria Math" panose="02040503050406030204" pitchFamily="18" charset="0"/>
                          <a:ea typeface="Cambria Math" panose="02040503050406030204" pitchFamily="18" charset="0"/>
                        </a:rPr>
                        <m:t>𝑥</m:t>
                      </m:r>
                    </m:oMath>
                  </m:oMathPara>
                </a14:m>
                <a:endParaRPr lang="en-US" dirty="0"/>
              </a:p>
            </p:txBody>
          </p:sp>
        </mc:Choice>
        <mc:Fallback xmlns="">
          <p:sp>
            <p:nvSpPr>
              <p:cNvPr id="16" name="TextBox 15">
                <a:extLst>
                  <a:ext uri="{FF2B5EF4-FFF2-40B4-BE49-F238E27FC236}">
                    <a16:creationId xmlns:a16="http://schemas.microsoft.com/office/drawing/2014/main" id="{C4551490-CF41-3FA5-3431-453F4D3DDBD2}"/>
                  </a:ext>
                </a:extLst>
              </p:cNvPr>
              <p:cNvSpPr txBox="1">
                <a:spLocks noRot="1" noChangeAspect="1" noMove="1" noResize="1" noEditPoints="1" noAdjustHandles="1" noChangeArrowheads="1" noChangeShapeType="1" noTextEdit="1"/>
              </p:cNvSpPr>
              <p:nvPr/>
            </p:nvSpPr>
            <p:spPr>
              <a:xfrm>
                <a:off x="7117987" y="4867674"/>
                <a:ext cx="217341" cy="369332"/>
              </a:xfrm>
              <a:prstGeom prst="rect">
                <a:avLst/>
              </a:prstGeom>
              <a:blipFill>
                <a:blip r:embed="rId7"/>
                <a:stretch>
                  <a:fillRect r="-105556" b="-16667"/>
                </a:stretch>
              </a:blipFill>
            </p:spPr>
            <p:txBody>
              <a:bodyPr/>
              <a:lstStyle/>
              <a:p>
                <a:r>
                  <a:rPr lang="en-US">
                    <a:noFill/>
                  </a:rPr>
                  <a:t> </a:t>
                </a:r>
              </a:p>
            </p:txBody>
          </p:sp>
        </mc:Fallback>
      </mc:AlternateContent>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ormAutofit fontScale="90000"/>
          </a:bodyPr>
          <a:lstStyle/>
          <a:p>
            <a:pPr marL="0" lvl="0" indent="0">
              <a:buNone/>
            </a:pPr>
            <a:r>
              <a:rPr sz="3200" dirty="0"/>
              <a:t>Uncertainty curve</a:t>
            </a:r>
          </a:p>
        </p:txBody>
      </p:sp>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457201" y="1076326"/>
                <a:ext cx="3008313" cy="3800474"/>
              </a:xfrm>
            </p:spPr>
            <p:txBody>
              <a:bodyPr>
                <a:normAutofit/>
              </a:bodyPr>
              <a:lstStyle/>
              <a:p>
                <a:r>
                  <a:rPr lang="en-US" sz="1600" dirty="0">
                    <a:solidFill>
                      <a:schemeClr val="accent6">
                        <a:lumMod val="75000"/>
                      </a:schemeClr>
                    </a:solidFill>
                  </a:rPr>
                  <a:t>The length of uncertainty curve, </a:t>
                </a:r>
                <a14:m>
                  <m:oMath xmlns:m="http://schemas.openxmlformats.org/officeDocument/2006/math">
                    <m:sSub>
                      <m:sSubPr>
                        <m:ctrlPr>
                          <a:rPr lang="en-US" sz="1600" i="1">
                            <a:solidFill>
                              <a:schemeClr val="accent6">
                                <a:lumMod val="75000"/>
                              </a:schemeClr>
                            </a:solidFill>
                            <a:latin typeface="Cambria Math" panose="02040503050406030204" pitchFamily="18" charset="0"/>
                          </a:rPr>
                        </m:ctrlPr>
                      </m:sSubPr>
                      <m:e>
                        <m:r>
                          <a:rPr lang="en-US" sz="1600">
                            <a:solidFill>
                              <a:schemeClr val="accent6">
                                <a:lumMod val="75000"/>
                              </a:schemeClr>
                            </a:solidFill>
                            <a:latin typeface="Cambria Math" panose="02040503050406030204" pitchFamily="18" charset="0"/>
                          </a:rPr>
                          <m:t>𝐿</m:t>
                        </m:r>
                      </m:e>
                      <m:sub>
                        <m:r>
                          <m:rPr>
                            <m:nor/>
                          </m:rPr>
                          <a:rPr lang="en-US" sz="1600">
                            <a:solidFill>
                              <a:schemeClr val="accent6">
                                <a:lumMod val="75000"/>
                              </a:schemeClr>
                            </a:solidFill>
                          </a:rPr>
                          <m:t>uc</m:t>
                        </m:r>
                      </m:sub>
                    </m:sSub>
                    <m:r>
                      <a:rPr lang="en-US" sz="1600">
                        <a:solidFill>
                          <a:schemeClr val="accent6">
                            <a:lumMod val="75000"/>
                          </a:schemeClr>
                        </a:solidFill>
                        <a:latin typeface="Cambria Math" panose="02040503050406030204" pitchFamily="18" charset="0"/>
                      </a:rPr>
                      <m:t>/</m:t>
                    </m:r>
                    <m:rad>
                      <m:radPr>
                        <m:degHide m:val="on"/>
                        <m:ctrlPr>
                          <a:rPr lang="en-US" sz="1600" i="1">
                            <a:solidFill>
                              <a:schemeClr val="accent6">
                                <a:lumMod val="75000"/>
                              </a:schemeClr>
                            </a:solidFill>
                            <a:latin typeface="Cambria Math" panose="02040503050406030204" pitchFamily="18" charset="0"/>
                          </a:rPr>
                        </m:ctrlPr>
                      </m:radPr>
                      <m:deg/>
                      <m:e>
                        <m:r>
                          <a:rPr lang="en-US" sz="1600">
                            <a:solidFill>
                              <a:schemeClr val="accent6">
                                <a:lumMod val="75000"/>
                              </a:schemeClr>
                            </a:solidFill>
                            <a:latin typeface="Cambria Math" panose="02040503050406030204" pitchFamily="18" charset="0"/>
                          </a:rPr>
                          <m:t>𝐻</m:t>
                        </m:r>
                      </m:e>
                    </m:rad>
                  </m:oMath>
                </a14:m>
                <a:r>
                  <a:rPr lang="en-US" sz="1600" dirty="0">
                    <a:solidFill>
                      <a:schemeClr val="accent6">
                        <a:lumMod val="75000"/>
                      </a:schemeClr>
                    </a:solidFill>
                  </a:rPr>
                  <a:t>, is a good estimate of a phase space volume filled by trajectories experiencing strong scattering.</a:t>
                </a:r>
              </a:p>
              <a:p>
                <a:endParaRPr lang="en-US" sz="1600" dirty="0"/>
              </a:p>
              <a:p>
                <a:r>
                  <a:rPr lang="en-US" sz="1600" dirty="0">
                    <a:solidFill>
                      <a:schemeClr val="accent5">
                        <a:lumMod val="75000"/>
                      </a:schemeClr>
                    </a:solidFill>
                  </a:rPr>
                  <a:t>This length increases with </a:t>
                </a:r>
                <a14:m>
                  <m:oMath xmlns:m="http://schemas.openxmlformats.org/officeDocument/2006/math">
                    <m:r>
                      <a:rPr lang="en-US" sz="1600">
                        <a:solidFill>
                          <a:schemeClr val="accent5">
                            <a:lumMod val="75000"/>
                          </a:schemeClr>
                        </a:solidFill>
                        <a:latin typeface="Cambria Math" panose="02040503050406030204" pitchFamily="18" charset="0"/>
                      </a:rPr>
                      <m:t>𝛽</m:t>
                    </m:r>
                  </m:oMath>
                </a14:m>
                <a:r>
                  <a:rPr lang="en-US" sz="1600" dirty="0">
                    <a:solidFill>
                      <a:schemeClr val="accent5">
                        <a:lumMod val="75000"/>
                      </a:schemeClr>
                    </a:solidFill>
                  </a:rPr>
                  <a:t> (for fixed </a:t>
                </a:r>
                <a14:m>
                  <m:oMath xmlns:m="http://schemas.openxmlformats.org/officeDocument/2006/math">
                    <m:r>
                      <a:rPr lang="en-US" sz="1600">
                        <a:solidFill>
                          <a:schemeClr val="accent5">
                            <a:lumMod val="75000"/>
                          </a:schemeClr>
                        </a:solidFill>
                        <a:latin typeface="Cambria Math" panose="02040503050406030204" pitchFamily="18" charset="0"/>
                      </a:rPr>
                      <m:t>𝐻</m:t>
                    </m:r>
                  </m:oMath>
                </a14:m>
                <a:r>
                  <a:rPr lang="en-US" sz="1600" dirty="0">
                    <a:solidFill>
                      <a:schemeClr val="accent5">
                        <a:lumMod val="75000"/>
                      </a:schemeClr>
                    </a:solidFill>
                  </a:rPr>
                  <a:t>) and with </a:t>
                </a:r>
                <a14:m>
                  <m:oMath xmlns:m="http://schemas.openxmlformats.org/officeDocument/2006/math">
                    <m:r>
                      <a:rPr lang="en-US" sz="1600">
                        <a:solidFill>
                          <a:schemeClr val="accent5">
                            <a:lumMod val="75000"/>
                          </a:schemeClr>
                        </a:solidFill>
                        <a:latin typeface="Cambria Math" panose="02040503050406030204" pitchFamily="18" charset="0"/>
                      </a:rPr>
                      <m:t>𝐻</m:t>
                    </m:r>
                  </m:oMath>
                </a14:m>
                <a:r>
                  <a:rPr lang="en-US" sz="1600" dirty="0">
                    <a:solidFill>
                      <a:schemeClr val="accent5">
                        <a:lumMod val="75000"/>
                      </a:schemeClr>
                    </a:solidFill>
                  </a:rPr>
                  <a:t> (for fixed </a:t>
                </a:r>
                <a14:m>
                  <m:oMath xmlns:m="http://schemas.openxmlformats.org/officeDocument/2006/math">
                    <m:r>
                      <a:rPr lang="en-US" sz="1600">
                        <a:solidFill>
                          <a:schemeClr val="accent5">
                            <a:lumMod val="75000"/>
                          </a:schemeClr>
                        </a:solidFill>
                        <a:latin typeface="Cambria Math" panose="02040503050406030204" pitchFamily="18" charset="0"/>
                      </a:rPr>
                      <m:t>𝛽</m:t>
                    </m:r>
                  </m:oMath>
                </a14:m>
                <a:r>
                  <a:rPr lang="en-US" sz="1600" dirty="0">
                    <a:solidFill>
                      <a:schemeClr val="accent5">
                        <a:lumMod val="75000"/>
                      </a:schemeClr>
                    </a:solidFill>
                  </a:rPr>
                  <a:t>). </a:t>
                </a:r>
              </a:p>
              <a:p>
                <a:endParaRPr lang="en-US" sz="1600" dirty="0"/>
              </a:p>
              <a:p>
                <a:r>
                  <a:rPr lang="en-US" sz="1600" dirty="0">
                    <a:solidFill>
                      <a:schemeClr val="accent4">
                        <a:lumMod val="75000"/>
                      </a:schemeClr>
                    </a:solidFill>
                  </a:rPr>
                  <a:t>Thus, the scattering probability is higher for larger magnetic field rotation angles and for large particle energy.</a:t>
                </a:r>
                <a:endParaRPr lang="en-US" sz="3600" dirty="0">
                  <a:solidFill>
                    <a:schemeClr val="accent4">
                      <a:lumMod val="75000"/>
                    </a:schemeClr>
                  </a:solidFill>
                  <a:effectLst/>
                </a:endParaRPr>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457201" y="1076326"/>
                <a:ext cx="3008313" cy="3800474"/>
              </a:xfrm>
              <a:blipFill>
                <a:blip r:embed="rId2"/>
                <a:stretch>
                  <a:fillRect l="-1266" t="-333"/>
                </a:stretch>
              </a:blipFill>
            </p:spPr>
            <p:txBody>
              <a:bodyPr/>
              <a:lstStyle/>
              <a:p>
                <a:r>
                  <a:rPr lang="en-US">
                    <a:noFill/>
                  </a:rPr>
                  <a:t> </a:t>
                </a:r>
              </a:p>
            </p:txBody>
          </p:sp>
        </mc:Fallback>
      </mc:AlternateContent>
      <p:pic>
        <p:nvPicPr>
          <p:cNvPr id="3" name="Picture 1" descr="../figures/UCLength.svg"/>
          <p:cNvPicPr>
            <a:picLocks noGrp="1" noChangeAspect="1"/>
          </p:cNvPicPr>
          <p:nvPr/>
        </p:nvPicPr>
        <p:blipFill>
          <a:blip r:embed="rId3">
            <a:extLst>
              <a:ext uri="{96DAC541-7B7A-43D3-8B79-37D633B846F1}">
                <asvg:svgBlip xmlns:asvg="http://schemas.microsoft.com/office/drawing/2016/SVG/main" r:embed="rId4"/>
              </a:ext>
            </a:extLst>
          </a:blip>
          <a:stretch>
            <a:fillRect/>
          </a:stretch>
        </p:blipFill>
        <p:spPr bwMode="auto">
          <a:xfrm>
            <a:off x="3835400" y="203200"/>
            <a:ext cx="4559300" cy="3873500"/>
          </a:xfrm>
          <a:prstGeom prst="rect">
            <a:avLst/>
          </a:prstGeom>
          <a:noFill/>
          <a:ln w="9525">
            <a:noFill/>
            <a:headEnd/>
            <a:tailEnd/>
          </a:ln>
        </p:spPr>
      </p:pic>
      <mc:AlternateContent xmlns:mc="http://schemas.openxmlformats.org/markup-compatibility/2006" xmlns:a14="http://schemas.microsoft.com/office/drawing/2010/main">
        <mc:Choice Requires="a14">
          <p:sp>
            <p:nvSpPr>
              <p:cNvPr id="5" name="TextBox 3"/>
              <p:cNvSpPr txBox="1"/>
              <p:nvPr/>
            </p:nvSpPr>
            <p:spPr>
              <a:xfrm>
                <a:off x="3568700" y="4076700"/>
                <a:ext cx="5105400" cy="508000"/>
              </a:xfrm>
              <a:prstGeom prst="rect">
                <a:avLst/>
              </a:prstGeom>
              <a:noFill/>
            </p:spPr>
            <p:txBody>
              <a:bodyPr/>
              <a:lstStyle/>
              <a:p>
                <a:pPr marL="0" lvl="0" indent="0" algn="ctr">
                  <a:buNone/>
                </a:pPr>
                <a:r>
                  <a:t>The uncertainty curve length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𝐿</m:t>
                        </m:r>
                      </m:e>
                      <m:sub>
                        <m:r>
                          <m:rPr>
                            <m:nor/>
                          </m:rPr>
                          <a:rPr/>
                          <m:t>uc</m:t>
                        </m:r>
                      </m:sub>
                    </m:sSub>
                    <m:r>
                      <a:rPr>
                        <a:latin typeface="Cambria Math" panose="02040503050406030204" pitchFamily="18" charset="0"/>
                      </a:rPr>
                      <m:t>/</m:t>
                    </m:r>
                    <m:rad>
                      <m:radPr>
                        <m:degHide m:val="on"/>
                        <m:ctrlPr>
                          <a:rPr i="1">
                            <a:latin typeface="Cambria Math" panose="02040503050406030204" pitchFamily="18" charset="0"/>
                          </a:rPr>
                        </m:ctrlPr>
                      </m:radPr>
                      <m:deg/>
                      <m:e>
                        <m:r>
                          <a:rPr>
                            <a:latin typeface="Cambria Math" panose="02040503050406030204" pitchFamily="18" charset="0"/>
                          </a:rPr>
                          <m:t>𝐻</m:t>
                        </m:r>
                      </m:e>
                    </m:rad>
                  </m:oMath>
                </a14:m>
                <a:r>
                  <a:t> as a function of </a:t>
                </a:r>
                <a14:m>
                  <m:oMath xmlns:m="http://schemas.openxmlformats.org/officeDocument/2006/math">
                    <m:r>
                      <a:rPr>
                        <a:latin typeface="Cambria Math" panose="02040503050406030204" pitchFamily="18" charset="0"/>
                      </a:rPr>
                      <m:t>𝛽</m:t>
                    </m:r>
                  </m:oMath>
                </a14:m>
                <a:r>
                  <a:t> and normalized particle energy </a:t>
                </a:r>
                <a14:m>
                  <m:oMath xmlns:m="http://schemas.openxmlformats.org/officeDocument/2006/math">
                    <m:r>
                      <a:rPr>
                        <a:latin typeface="Cambria Math" panose="02040503050406030204" pitchFamily="18" charset="0"/>
                      </a:rPr>
                      <m:t>𝐻</m:t>
                    </m:r>
                  </m:oMath>
                </a14:m>
                <a:r>
                  <a:t>.</a:t>
                </a:r>
              </a:p>
            </p:txBody>
          </p:sp>
        </mc:Choice>
        <mc:Fallback xmlns="">
          <p:sp>
            <p:nvSpPr>
              <p:cNvPr id="5" name="TextBox 3"/>
              <p:cNvSpPr txBox="1">
                <a:spLocks noRot="1" noChangeAspect="1" noMove="1" noResize="1" noEditPoints="1" noAdjustHandles="1" noChangeArrowheads="1" noChangeShapeType="1" noTextEdit="1"/>
              </p:cNvSpPr>
              <p:nvPr/>
            </p:nvSpPr>
            <p:spPr>
              <a:xfrm>
                <a:off x="3568700" y="4076700"/>
                <a:ext cx="5105400" cy="508000"/>
              </a:xfrm>
              <a:prstGeom prst="rect">
                <a:avLst/>
              </a:prstGeom>
              <a:blipFill>
                <a:blip r:embed="rId5"/>
                <a:stretch>
                  <a:fillRect t="-2500" r="-248" b="-52500"/>
                </a:stretch>
              </a:blipFill>
            </p:spPr>
            <p:txBody>
              <a:bodyPr/>
              <a:lstStyle/>
              <a:p>
                <a:r>
                  <a:rPr lang="en-US">
                    <a:noFill/>
                  </a:rPr>
                  <a:t> </a:t>
                </a:r>
              </a:p>
            </p:txBody>
          </p:sp>
        </mc:Fallback>
      </mc:AlternateContent>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Part 2</a:t>
            </a:r>
          </a:p>
        </p:txBody>
      </p:sp>
      <p:sp>
        <p:nvSpPr>
          <p:cNvPr id="3" name="Content Placeholder 2"/>
          <p:cNvSpPr>
            <a:spLocks noGrp="1"/>
          </p:cNvSpPr>
          <p:nvPr>
            <p:ph idx="1"/>
          </p:nvPr>
        </p:nvSpPr>
        <p:spPr/>
        <p:txBody>
          <a:bodyPr>
            <a:normAutofit lnSpcReduction="10000"/>
          </a:bodyPr>
          <a:lstStyle/>
          <a:p>
            <a:pPr marL="0" lvl="0" indent="0">
              <a:buNone/>
            </a:pPr>
            <a:r>
              <a:rPr dirty="0"/>
              <a:t>In the first part, we introduced the basic physics of ion scattering by the solar wind.</a:t>
            </a:r>
            <a:endParaRPr lang="en-US" dirty="0"/>
          </a:p>
          <a:p>
            <a:pPr marL="0" lvl="0" indent="0">
              <a:buNone/>
            </a:pPr>
            <a:endParaRPr dirty="0">
              <a:solidFill>
                <a:schemeClr val="accent6">
                  <a:lumMod val="75000"/>
                </a:schemeClr>
              </a:solidFill>
            </a:endParaRPr>
          </a:p>
          <a:p>
            <a:pPr marL="0" lvl="0" indent="0">
              <a:buNone/>
            </a:pPr>
            <a:r>
              <a:rPr i="1" dirty="0">
                <a:solidFill>
                  <a:schemeClr val="accent6">
                    <a:lumMod val="75000"/>
                  </a:schemeClr>
                </a:solidFill>
              </a:rPr>
              <a:t>Takeaway 1:</a:t>
            </a:r>
            <a:r>
              <a:rPr dirty="0">
                <a:solidFill>
                  <a:schemeClr val="accent6">
                    <a:lumMod val="75000"/>
                  </a:schemeClr>
                </a:solidFill>
              </a:rPr>
              <a:t> Larger magnetic field rotation angles and higher particle energies lead to larger chance of pitch-angle scattering.</a:t>
            </a:r>
          </a:p>
          <a:p>
            <a:pPr marL="0" lvl="0" indent="0">
              <a:buNone/>
            </a:pPr>
            <a:endParaRPr lang="en-US" dirty="0"/>
          </a:p>
          <a:p>
            <a:pPr marL="0" lvl="0" indent="0">
              <a:buNone/>
            </a:pPr>
            <a:r>
              <a:rPr dirty="0"/>
              <a:t>In the following part, we will focus on the test particle simulations to </a:t>
            </a:r>
            <a:r>
              <a:rPr b="1" i="1" dirty="0"/>
              <a:t>quantify</a:t>
            </a:r>
            <a:r>
              <a:rPr dirty="0"/>
              <a:t> the ion scattering by the solar wind current sheets.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lvl="0" indent="0">
              <a:buNone/>
            </a:pPr>
            <a:r>
              <a:rPr dirty="0"/>
              <a:t>Test Particle Simulations - Solar Wind Dataset</a:t>
            </a:r>
          </a:p>
        </p:txBody>
      </p:sp>
      <p:pic>
        <p:nvPicPr>
          <p:cNvPr id="3" name="Picture 1" descr="../figures/wind_hist3d.png"/>
          <p:cNvPicPr>
            <a:picLocks noGrp="1" noChangeAspect="1"/>
          </p:cNvPicPr>
          <p:nvPr/>
        </p:nvPicPr>
        <p:blipFill>
          <a:blip r:embed="rId2"/>
          <a:stretch>
            <a:fillRect/>
          </a:stretch>
        </p:blipFill>
        <p:spPr bwMode="auto">
          <a:xfrm>
            <a:off x="539750" y="994412"/>
            <a:ext cx="8064500" cy="3390900"/>
          </a:xfrm>
          <a:prstGeom prst="rect">
            <a:avLst/>
          </a:prstGeom>
          <a:noFill/>
          <a:ln w="9525">
            <a:noFill/>
            <a:headEnd/>
            <a:tailEnd/>
          </a:ln>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6BF3E8C-827A-A804-0A90-C1E4D57E9DFE}"/>
                  </a:ext>
                </a:extLst>
              </p:cNvPr>
              <p:cNvSpPr txBox="1"/>
              <p:nvPr/>
            </p:nvSpPr>
            <p:spPr>
              <a:xfrm>
                <a:off x="99060" y="4210051"/>
                <a:ext cx="9098280" cy="923330"/>
              </a:xfrm>
              <a:prstGeom prst="rect">
                <a:avLst/>
              </a:prstGeom>
              <a:noFill/>
            </p:spPr>
            <p:txBody>
              <a:bodyPr wrap="square">
                <a:spAutoFit/>
              </a:bodyPr>
              <a:lstStyle/>
              <a:p>
                <a:pPr marL="0" lvl="0" indent="0">
                  <a:buNone/>
                </a:pPr>
                <a:r>
                  <a:rPr lang="en-US" dirty="0"/>
                  <a:t>The most probable values in the 3D distribution are a characteristic velocity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𝑣</m:t>
                        </m:r>
                      </m:e>
                      <m:sub>
                        <m:r>
                          <a:rPr lang="ar-AE">
                            <a:latin typeface="Cambria Math" panose="02040503050406030204" pitchFamily="18" charset="0"/>
                          </a:rPr>
                          <m:t>0</m:t>
                        </m:r>
                      </m:sub>
                    </m:sSub>
                  </m:oMath>
                </a14:m>
                <a:r>
                  <a:rPr lang="ar-AE" dirty="0"/>
                  <a:t>) </a:t>
                </a:r>
                <a:r>
                  <a:rPr lang="en-US" dirty="0"/>
                  <a:t>of approximately 250 km/s, a in-plane rotation angle (</a:t>
                </a:r>
                <a14:m>
                  <m:oMath xmlns:m="http://schemas.openxmlformats.org/officeDocument/2006/math">
                    <m:sSub>
                      <m:sSubPr>
                        <m:ctrlPr>
                          <a:rPr lang="ar-AE" i="1">
                            <a:latin typeface="Cambria Math" panose="02040503050406030204" pitchFamily="18" charset="0"/>
                          </a:rPr>
                        </m:ctrlPr>
                      </m:sSubPr>
                      <m:e>
                        <m:r>
                          <a:rPr lang="ar-AE">
                            <a:latin typeface="Cambria Math" panose="02040503050406030204" pitchFamily="18" charset="0"/>
                          </a:rPr>
                          <m:t>𝜔</m:t>
                        </m:r>
                      </m:e>
                      <m:sub>
                        <m:r>
                          <a:rPr lang="ar-AE">
                            <a:latin typeface="Cambria Math" panose="02040503050406030204" pitchFamily="18" charset="0"/>
                          </a:rPr>
                          <m:t>𝑖𝑛</m:t>
                        </m:r>
                      </m:sub>
                    </m:sSub>
                  </m:oMath>
                </a14:m>
                <a:r>
                  <a:rPr lang="ar-AE" dirty="0"/>
                  <a:t>) </a:t>
                </a:r>
                <a:r>
                  <a:rPr lang="en-US" dirty="0"/>
                  <a:t>about 90 degrees, and an azimuthal angle (</a:t>
                </a:r>
                <a14:m>
                  <m:oMath xmlns:m="http://schemas.openxmlformats.org/officeDocument/2006/math">
                    <m:r>
                      <a:rPr lang="en-US">
                        <a:latin typeface="Cambria Math" panose="02040503050406030204" pitchFamily="18" charset="0"/>
                      </a:rPr>
                      <m:t>𝜃</m:t>
                    </m:r>
                  </m:oMath>
                </a14:m>
                <a:r>
                  <a:rPr lang="en-US" dirty="0"/>
                  <a:t>) of around 85 degrees.</a:t>
                </a:r>
              </a:p>
            </p:txBody>
          </p:sp>
        </mc:Choice>
        <mc:Fallback xmlns="">
          <p:sp>
            <p:nvSpPr>
              <p:cNvPr id="6" name="TextBox 5">
                <a:extLst>
                  <a:ext uri="{FF2B5EF4-FFF2-40B4-BE49-F238E27FC236}">
                    <a16:creationId xmlns:a16="http://schemas.microsoft.com/office/drawing/2014/main" id="{76BF3E8C-827A-A804-0A90-C1E4D57E9DFE}"/>
                  </a:ext>
                </a:extLst>
              </p:cNvPr>
              <p:cNvSpPr txBox="1">
                <a:spLocks noRot="1" noChangeAspect="1" noMove="1" noResize="1" noEditPoints="1" noAdjustHandles="1" noChangeArrowheads="1" noChangeShapeType="1" noTextEdit="1"/>
              </p:cNvSpPr>
              <p:nvPr/>
            </p:nvSpPr>
            <p:spPr>
              <a:xfrm>
                <a:off x="99060" y="4210051"/>
                <a:ext cx="9098280" cy="923330"/>
              </a:xfrm>
              <a:prstGeom prst="rect">
                <a:avLst/>
              </a:prstGeom>
              <a:blipFill>
                <a:blip r:embed="rId3"/>
                <a:stretch>
                  <a:fillRect l="-557" t="-4054" b="-945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Content Placeholder 2">
                <a:extLst>
                  <a:ext uri="{FF2B5EF4-FFF2-40B4-BE49-F238E27FC236}">
                    <a16:creationId xmlns:a16="http://schemas.microsoft.com/office/drawing/2014/main" id="{B1B5B46B-CC33-34E1-BD04-B02581450D51}"/>
                  </a:ext>
                </a:extLst>
              </p:cNvPr>
              <p:cNvSpPr>
                <a:spLocks noGrp="1"/>
              </p:cNvSpPr>
              <p:nvPr>
                <p:ph idx="1"/>
              </p:nvPr>
            </p:nvSpPr>
            <p:spPr>
              <a:xfrm>
                <a:off x="4648200" y="979171"/>
                <a:ext cx="5158740" cy="3390900"/>
              </a:xfrm>
            </p:spPr>
            <p:txBody>
              <a:bodyPr/>
              <a:lstStyle/>
              <a:p>
                <a:pPr marL="0" lvl="0" indent="0">
                  <a:buNone/>
                </a:pPr>
                <a14:m>
                  <m:oMath xmlns:m="http://schemas.openxmlformats.org/officeDocument/2006/math">
                    <m:r>
                      <a:rPr>
                        <a:latin typeface="Cambria Math" panose="02040503050406030204" pitchFamily="18" charset="0"/>
                      </a:rPr>
                      <m:t>𝛥</m:t>
                    </m:r>
                    <m:d>
                      <m:dPr>
                        <m:begChr m:val="|"/>
                        <m:endChr m:val="|"/>
                        <m:ctrlPr>
                          <a:rPr i="1">
                            <a:latin typeface="Cambria Math" panose="02040503050406030204" pitchFamily="18" charset="0"/>
                          </a:rPr>
                        </m:ctrlPr>
                      </m:dPr>
                      <m:e>
                        <m:r>
                          <a:rPr>
                            <a:latin typeface="Cambria Math" panose="02040503050406030204" pitchFamily="18" charset="0"/>
                          </a:rPr>
                          <m:t>𝐵</m:t>
                        </m:r>
                      </m:e>
                    </m:d>
                    <m:r>
                      <a:rPr>
                        <a:latin typeface="Cambria Math" panose="02040503050406030204" pitchFamily="18" charset="0"/>
                      </a:rPr>
                      <m:t>/</m:t>
                    </m:r>
                    <m:d>
                      <m:dPr>
                        <m:begChr m:val="|"/>
                        <m:endChr m:val="|"/>
                        <m:ctrlPr>
                          <a:rPr i="1">
                            <a:latin typeface="Cambria Math" panose="02040503050406030204" pitchFamily="18" charset="0"/>
                          </a:rPr>
                        </m:ctrlPr>
                      </m:dPr>
                      <m:e>
                        <m:r>
                          <a:rPr>
                            <a:latin typeface="Cambria Math" panose="02040503050406030204" pitchFamily="18" charset="0"/>
                          </a:rPr>
                          <m:t>𝐵</m:t>
                        </m:r>
                      </m:e>
                    </m:d>
                    <m:r>
                      <a:rPr>
                        <a:latin typeface="Cambria Math" panose="02040503050406030204" pitchFamily="18" charset="0"/>
                      </a:rPr>
                      <m:t>&gt;0.05</m:t>
                    </m:r>
                  </m:oMath>
                </a14:m>
                <a:r>
                  <a:rPr dirty="0"/>
                  <a:t> or </a:t>
                </a:r>
                <a14:m>
                  <m:oMath xmlns:m="http://schemas.openxmlformats.org/officeDocument/2006/math">
                    <m:r>
                      <a:rPr>
                        <a:latin typeface="Cambria Math" panose="02040503050406030204" pitchFamily="18" charset="0"/>
                      </a:rPr>
                      <m:t>𝜔</m:t>
                    </m:r>
                    <m:r>
                      <a:rPr>
                        <a:latin typeface="Cambria Math" panose="02040503050406030204" pitchFamily="18" charset="0"/>
                      </a:rPr>
                      <m:t>&gt;60°</m:t>
                    </m:r>
                  </m:oMath>
                </a14:m>
                <a:r>
                  <a:rPr dirty="0"/>
                  <a:t> (Liu et al. 2023)</a:t>
                </a:r>
              </a:p>
            </p:txBody>
          </p:sp>
        </mc:Choice>
        <mc:Fallback xmlns="">
          <p:sp>
            <p:nvSpPr>
              <p:cNvPr id="4" name="Content Placeholder 2">
                <a:extLst>
                  <a:ext uri="{FF2B5EF4-FFF2-40B4-BE49-F238E27FC236}">
                    <a16:creationId xmlns:a16="http://schemas.microsoft.com/office/drawing/2014/main" id="{B1B5B46B-CC33-34E1-BD04-B02581450D51}"/>
                  </a:ext>
                </a:extLst>
              </p:cNvPr>
              <p:cNvSpPr>
                <a:spLocks noGrp="1" noRot="1" noChangeAspect="1" noMove="1" noResize="1" noEditPoints="1" noAdjustHandles="1" noChangeArrowheads="1" noChangeShapeType="1" noTextEdit="1"/>
              </p:cNvSpPr>
              <p:nvPr>
                <p:ph idx="1"/>
              </p:nvPr>
            </p:nvSpPr>
            <p:spPr>
              <a:xfrm>
                <a:off x="4648200" y="979171"/>
                <a:ext cx="5158740" cy="3390900"/>
              </a:xfrm>
              <a:blipFill>
                <a:blip r:embed="rId4"/>
                <a:stretch>
                  <a:fillRect l="-1966" t="-1119"/>
                </a:stretch>
              </a:blipFill>
            </p:spPr>
            <p:txBody>
              <a:bodyPr/>
              <a:lstStyle/>
              <a:p>
                <a:r>
                  <a:rPr lang="en-US">
                    <a:noFill/>
                  </a:rPr>
                  <a:t> </a:t>
                </a:r>
              </a:p>
            </p:txBody>
          </p:sp>
        </mc:Fallback>
      </mc:AlternateContent>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ormAutofit fontScale="90000"/>
          </a:bodyPr>
          <a:lstStyle/>
          <a:p>
            <a:pPr marL="0" lvl="0" indent="0">
              <a:buNone/>
            </a:pPr>
            <a:r>
              <a:rPr sz="2800" dirty="0"/>
              <a:t>Examples of Pitch Angle Scattering</a:t>
            </a:r>
          </a:p>
        </p:txBody>
      </p:sp>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457200" y="1365886"/>
                <a:ext cx="3008313" cy="3962400"/>
              </a:xfrm>
            </p:spPr>
            <p:txBody>
              <a:bodyPr>
                <a:normAutofit/>
              </a:bodyPr>
              <a:lstStyle/>
              <a:p>
                <a:pPr marL="0" lvl="0" indent="0">
                  <a:buNone/>
                </a:pPr>
                <a:r>
                  <a:rPr lang="en-US" sz="1800" dirty="0"/>
                  <a:t>“ </a:t>
                </a:r>
                <a:r>
                  <a:rPr sz="1800" dirty="0"/>
                  <a:t>Motion of particles crossing the discontinuity is extremely complex and highly sensitive to the initial conditions of the system, with transitions to a chaotic behavior.</a:t>
                </a:r>
                <a:r>
                  <a:rPr lang="en-US" sz="1800" dirty="0"/>
                  <a:t> ”</a:t>
                </a:r>
                <a:r>
                  <a:rPr sz="1800" dirty="0"/>
                  <a:t> </a:t>
                </a:r>
                <a:endParaRPr lang="en-US" sz="1800" dirty="0"/>
              </a:p>
              <a:p>
                <a:pPr marL="0" lvl="0" indent="0">
                  <a:buNone/>
                </a:pPr>
                <a:endParaRPr lang="en-US" sz="1800" dirty="0"/>
              </a:p>
              <a:p>
                <a:r>
                  <a:rPr lang="en-US" sz="1800" dirty="0">
                    <a:solidFill>
                      <a:schemeClr val="accent6">
                        <a:lumMod val="75000"/>
                      </a:schemeClr>
                    </a:solidFill>
                  </a:rPr>
                  <a:t>Scattering process</a:t>
                </a:r>
              </a:p>
              <a:p>
                <a:r>
                  <a:rPr lang="en-US" sz="1800" dirty="0">
                    <a:solidFill>
                      <a:schemeClr val="accent6">
                        <a:lumMod val="75000"/>
                      </a:schemeClr>
                    </a:solidFill>
                  </a:rPr>
                  <a:t> </a:t>
                </a:r>
                <a14:m>
                  <m:oMath xmlns:m="http://schemas.openxmlformats.org/officeDocument/2006/math">
                    <m:r>
                      <a:rPr lang="en-US" sz="1800">
                        <a:solidFill>
                          <a:schemeClr val="accent6">
                            <a:lumMod val="75000"/>
                          </a:schemeClr>
                        </a:solidFill>
                        <a:latin typeface="Cambria Math" panose="02040503050406030204" pitchFamily="18" charset="0"/>
                      </a:rPr>
                      <m:t>𝛱</m:t>
                    </m:r>
                    <m:r>
                      <a:rPr lang="en-US" sz="1800">
                        <a:solidFill>
                          <a:schemeClr val="accent6">
                            <a:lumMod val="75000"/>
                          </a:schemeClr>
                        </a:solidFill>
                        <a:latin typeface="Cambria Math" panose="02040503050406030204" pitchFamily="18" charset="0"/>
                      </a:rPr>
                      <m:t>:</m:t>
                    </m:r>
                    <m:d>
                      <m:dPr>
                        <m:ctrlPr>
                          <a:rPr lang="ar-AE" sz="1800" i="1">
                            <a:solidFill>
                              <a:schemeClr val="accent6">
                                <a:lumMod val="75000"/>
                              </a:schemeClr>
                            </a:solidFill>
                            <a:latin typeface="Cambria Math" panose="02040503050406030204" pitchFamily="18" charset="0"/>
                          </a:rPr>
                        </m:ctrlPr>
                      </m:dPr>
                      <m:e>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𝛼</m:t>
                            </m:r>
                          </m:e>
                          <m:sub>
                            <m:r>
                              <a:rPr lang="ar-AE" sz="1800">
                                <a:solidFill>
                                  <a:schemeClr val="accent6">
                                    <a:lumMod val="75000"/>
                                  </a:schemeClr>
                                </a:solidFill>
                                <a:latin typeface="Cambria Math" panose="02040503050406030204" pitchFamily="18" charset="0"/>
                              </a:rPr>
                              <m:t>0</m:t>
                            </m:r>
                          </m:sub>
                        </m:sSub>
                        <m:r>
                          <a:rPr lang="ar-AE" sz="1800">
                            <a:solidFill>
                              <a:schemeClr val="accent6">
                                <a:lumMod val="75000"/>
                              </a:schemeClr>
                            </a:solidFill>
                            <a:latin typeface="Cambria Math" panose="02040503050406030204" pitchFamily="18" charset="0"/>
                          </a:rPr>
                          <m:t>,</m:t>
                        </m:r>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𝜓</m:t>
                            </m:r>
                          </m:e>
                          <m:sub>
                            <m:r>
                              <a:rPr lang="ar-AE" sz="1800">
                                <a:solidFill>
                                  <a:schemeClr val="accent6">
                                    <a:lumMod val="75000"/>
                                  </a:schemeClr>
                                </a:solidFill>
                                <a:latin typeface="Cambria Math" panose="02040503050406030204" pitchFamily="18" charset="0"/>
                              </a:rPr>
                              <m:t>0</m:t>
                            </m:r>
                          </m:sub>
                        </m:sSub>
                      </m:e>
                    </m:d>
                    <m:r>
                      <a:rPr lang="ar-AE" sz="1800">
                        <a:solidFill>
                          <a:schemeClr val="accent6">
                            <a:lumMod val="75000"/>
                          </a:schemeClr>
                        </a:solidFill>
                        <a:latin typeface="Cambria Math" panose="02040503050406030204" pitchFamily="18" charset="0"/>
                      </a:rPr>
                      <m:t>→</m:t>
                    </m:r>
                    <m:d>
                      <m:dPr>
                        <m:ctrlPr>
                          <a:rPr lang="ar-AE" sz="1800" i="1">
                            <a:solidFill>
                              <a:schemeClr val="accent6">
                                <a:lumMod val="75000"/>
                              </a:schemeClr>
                            </a:solidFill>
                            <a:latin typeface="Cambria Math" panose="02040503050406030204" pitchFamily="18" charset="0"/>
                          </a:rPr>
                        </m:ctrlPr>
                      </m:dPr>
                      <m:e>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𝛼</m:t>
                            </m:r>
                          </m:e>
                          <m:sub>
                            <m:r>
                              <a:rPr lang="ar-AE" sz="1800">
                                <a:solidFill>
                                  <a:schemeClr val="accent6">
                                    <a:lumMod val="75000"/>
                                  </a:schemeClr>
                                </a:solidFill>
                                <a:latin typeface="Cambria Math" panose="02040503050406030204" pitchFamily="18" charset="0"/>
                              </a:rPr>
                              <m:t>1</m:t>
                            </m:r>
                          </m:sub>
                        </m:sSub>
                        <m:r>
                          <a:rPr lang="ar-AE" sz="1800">
                            <a:solidFill>
                              <a:schemeClr val="accent6">
                                <a:lumMod val="75000"/>
                              </a:schemeClr>
                            </a:solidFill>
                            <a:latin typeface="Cambria Math" panose="02040503050406030204" pitchFamily="18" charset="0"/>
                          </a:rPr>
                          <m:t>,</m:t>
                        </m:r>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𝜓</m:t>
                            </m:r>
                          </m:e>
                          <m:sub>
                            <m:r>
                              <a:rPr lang="ar-AE" sz="1800">
                                <a:solidFill>
                                  <a:schemeClr val="accent6">
                                    <a:lumMod val="75000"/>
                                  </a:schemeClr>
                                </a:solidFill>
                                <a:latin typeface="Cambria Math" panose="02040503050406030204" pitchFamily="18" charset="0"/>
                              </a:rPr>
                              <m:t>1</m:t>
                            </m:r>
                          </m:sub>
                        </m:sSub>
                      </m:e>
                    </m:d>
                  </m:oMath>
                </a14:m>
                <a:r>
                  <a:rPr lang="ar-AE" sz="1800" dirty="0">
                    <a:solidFill>
                      <a:schemeClr val="accent6">
                        <a:lumMod val="75000"/>
                      </a:schemeClr>
                    </a:solidFill>
                  </a:rPr>
                  <a:t> </a:t>
                </a:r>
                <a:endParaRPr lang="en-US" sz="1800" dirty="0">
                  <a:solidFill>
                    <a:schemeClr val="accent6">
                      <a:lumMod val="75000"/>
                    </a:schemeClr>
                  </a:solidFill>
                </a:endParaRPr>
              </a:p>
              <a:p>
                <a:r>
                  <a:rPr lang="en-US" sz="1800" dirty="0">
                    <a:solidFill>
                      <a:schemeClr val="accent6">
                        <a:lumMod val="75000"/>
                      </a:schemeClr>
                    </a:solidFill>
                  </a:rPr>
                  <a:t>is better represented as a probabilistic transition</a:t>
                </a:r>
              </a:p>
              <a:p>
                <a:r>
                  <a:rPr lang="en-US" sz="1800" dirty="0">
                    <a:solidFill>
                      <a:schemeClr val="accent6">
                        <a:lumMod val="75000"/>
                      </a:schemeClr>
                    </a:solidFill>
                  </a:rPr>
                  <a:t> </a:t>
                </a:r>
                <a14:m>
                  <m:oMath xmlns:m="http://schemas.openxmlformats.org/officeDocument/2006/math">
                    <m:r>
                      <a:rPr lang="en-US" sz="1800">
                        <a:solidFill>
                          <a:schemeClr val="accent6">
                            <a:lumMod val="75000"/>
                          </a:schemeClr>
                        </a:solidFill>
                        <a:latin typeface="Cambria Math" panose="02040503050406030204" pitchFamily="18" charset="0"/>
                      </a:rPr>
                      <m:t>𝑝</m:t>
                    </m:r>
                    <m:d>
                      <m:dPr>
                        <m:ctrlPr>
                          <a:rPr lang="ar-AE" sz="1800" i="1">
                            <a:solidFill>
                              <a:schemeClr val="accent6">
                                <a:lumMod val="75000"/>
                              </a:schemeClr>
                            </a:solidFill>
                            <a:latin typeface="Cambria Math" panose="02040503050406030204" pitchFamily="18" charset="0"/>
                          </a:rPr>
                        </m:ctrlPr>
                      </m:dPr>
                      <m:e>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𝛼</m:t>
                            </m:r>
                          </m:e>
                          <m:sub>
                            <m:r>
                              <a:rPr lang="ar-AE" sz="1800">
                                <a:solidFill>
                                  <a:schemeClr val="accent6">
                                    <a:lumMod val="75000"/>
                                  </a:schemeClr>
                                </a:solidFill>
                                <a:latin typeface="Cambria Math" panose="02040503050406030204" pitchFamily="18" charset="0"/>
                              </a:rPr>
                              <m:t>1</m:t>
                            </m:r>
                          </m:sub>
                        </m:sSub>
                        <m:r>
                          <a:rPr lang="ar-AE" sz="1800">
                            <a:solidFill>
                              <a:schemeClr val="accent6">
                                <a:lumMod val="75000"/>
                              </a:schemeClr>
                            </a:solidFill>
                            <a:latin typeface="Cambria Math" panose="02040503050406030204" pitchFamily="18" charset="0"/>
                          </a:rPr>
                          <m:t>|</m:t>
                        </m:r>
                        <m:sSub>
                          <m:sSubPr>
                            <m:ctrlPr>
                              <a:rPr lang="ar-AE" sz="1800" i="1">
                                <a:solidFill>
                                  <a:schemeClr val="accent6">
                                    <a:lumMod val="75000"/>
                                  </a:schemeClr>
                                </a:solidFill>
                                <a:latin typeface="Cambria Math" panose="02040503050406030204" pitchFamily="18" charset="0"/>
                              </a:rPr>
                            </m:ctrlPr>
                          </m:sSubPr>
                          <m:e>
                            <m:r>
                              <a:rPr lang="ar-AE" sz="1800">
                                <a:solidFill>
                                  <a:schemeClr val="accent6">
                                    <a:lumMod val="75000"/>
                                  </a:schemeClr>
                                </a:solidFill>
                                <a:latin typeface="Cambria Math" panose="02040503050406030204" pitchFamily="18" charset="0"/>
                              </a:rPr>
                              <m:t>𝛼</m:t>
                            </m:r>
                          </m:e>
                          <m:sub>
                            <m:r>
                              <a:rPr lang="ar-AE" sz="1800">
                                <a:solidFill>
                                  <a:schemeClr val="accent6">
                                    <a:lumMod val="75000"/>
                                  </a:schemeClr>
                                </a:solidFill>
                                <a:latin typeface="Cambria Math" panose="02040503050406030204" pitchFamily="18" charset="0"/>
                              </a:rPr>
                              <m:t>0</m:t>
                            </m:r>
                          </m:sub>
                        </m:sSub>
                        <m:r>
                          <a:rPr lang="ar-AE" sz="1800">
                            <a:solidFill>
                              <a:schemeClr val="accent6">
                                <a:lumMod val="75000"/>
                              </a:schemeClr>
                            </a:solidFill>
                            <a:latin typeface="Cambria Math" panose="02040503050406030204" pitchFamily="18" charset="0"/>
                          </a:rPr>
                          <m:t>,</m:t>
                        </m:r>
                        <m:r>
                          <a:rPr lang="ar-AE" sz="1800">
                            <a:solidFill>
                              <a:schemeClr val="accent6">
                                <a:lumMod val="75000"/>
                              </a:schemeClr>
                            </a:solidFill>
                            <a:latin typeface="Cambria Math" panose="02040503050406030204" pitchFamily="18" charset="0"/>
                          </a:rPr>
                          <m:t>𝛱</m:t>
                        </m:r>
                      </m:e>
                    </m:d>
                  </m:oMath>
                </a14:m>
                <a:endParaRPr lang="ar-AE" sz="1800" dirty="0"/>
              </a:p>
              <a:p>
                <a:pPr marL="0" lvl="0" indent="0">
                  <a:buNone/>
                </a:pPr>
                <a:endParaRPr sz="1800" dirty="0"/>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457200" y="1365886"/>
                <a:ext cx="3008313" cy="3962400"/>
              </a:xfrm>
              <a:blipFill>
                <a:blip r:embed="rId2"/>
                <a:stretch>
                  <a:fillRect l="-1688" t="-639" r="-1266"/>
                </a:stretch>
              </a:blipFill>
            </p:spPr>
            <p:txBody>
              <a:bodyPr/>
              <a:lstStyle/>
              <a:p>
                <a:r>
                  <a:rPr lang="en-US">
                    <a:noFill/>
                  </a:rPr>
                  <a:t> </a:t>
                </a:r>
              </a:p>
            </p:txBody>
          </p:sp>
        </mc:Fallback>
      </mc:AlternateContent>
      <p:pic>
        <p:nvPicPr>
          <p:cNvPr id="5" name="Picture 1" descr="images/malaraChargedparticleChaoticDynamics2021-fig8.png"/>
          <p:cNvPicPr>
            <a:picLocks noGrp="1" noChangeAspect="1"/>
          </p:cNvPicPr>
          <p:nvPr/>
        </p:nvPicPr>
        <p:blipFill>
          <a:blip r:embed="rId3"/>
          <a:stretch>
            <a:fillRect/>
          </a:stretch>
        </p:blipFill>
        <p:spPr bwMode="auto">
          <a:xfrm>
            <a:off x="3465513" y="204787"/>
            <a:ext cx="5569527" cy="3962400"/>
          </a:xfrm>
          <a:prstGeom prst="rect">
            <a:avLst/>
          </a:prstGeom>
          <a:noFill/>
          <a:ln w="9525">
            <a:noFill/>
            <a:headEnd/>
            <a:tailEnd/>
          </a:ln>
        </p:spPr>
      </p:pic>
      <p:sp>
        <p:nvSpPr>
          <p:cNvPr id="6" name="TextBox 3"/>
          <p:cNvSpPr txBox="1"/>
          <p:nvPr/>
        </p:nvSpPr>
        <p:spPr>
          <a:xfrm>
            <a:off x="3568700" y="4076700"/>
            <a:ext cx="5105400" cy="508000"/>
          </a:xfrm>
          <a:prstGeom prst="rect">
            <a:avLst/>
          </a:prstGeom>
          <a:noFill/>
        </p:spPr>
        <p:txBody>
          <a:bodyPr/>
          <a:lstStyle/>
          <a:p>
            <a:pPr marL="0" lvl="0" indent="0" algn="ctr">
              <a:buNone/>
            </a:pPr>
            <a:r>
              <a:t>The trajectories of two particles starting with two slightly different gyrophases</a:t>
            </a:r>
          </a:p>
        </p:txBody>
      </p:sp>
      <p:sp>
        <p:nvSpPr>
          <p:cNvPr id="8" name="TextBox 7">
            <a:extLst>
              <a:ext uri="{FF2B5EF4-FFF2-40B4-BE49-F238E27FC236}">
                <a16:creationId xmlns:a16="http://schemas.microsoft.com/office/drawing/2014/main" id="{2E26EAC9-FBC9-FB43-FD15-67D5F135F20E}"/>
              </a:ext>
            </a:extLst>
          </p:cNvPr>
          <p:cNvSpPr txBox="1"/>
          <p:nvPr/>
        </p:nvSpPr>
        <p:spPr>
          <a:xfrm>
            <a:off x="5669280" y="4774168"/>
            <a:ext cx="4572000" cy="369332"/>
          </a:xfrm>
          <a:prstGeom prst="rect">
            <a:avLst/>
          </a:prstGeom>
          <a:noFill/>
        </p:spPr>
        <p:txBody>
          <a:bodyPr wrap="square">
            <a:spAutoFit/>
          </a:bodyPr>
          <a:lstStyle/>
          <a:p>
            <a:r>
              <a:rPr lang="en-US" b="1" i="1" dirty="0" err="1"/>
              <a:t>Malara</a:t>
            </a:r>
            <a:r>
              <a:rPr lang="en-US" b="1" i="1" dirty="0"/>
              <a:t>, Perri, and Zimbardo (2021)</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8D8B3F23-6D13-F3F3-E99F-EAA63F937F06}"/>
                  </a:ext>
                </a:extLst>
              </p:cNvPr>
              <p:cNvSpPr txBox="1"/>
              <p:nvPr/>
            </p:nvSpPr>
            <p:spPr>
              <a:xfrm>
                <a:off x="2860342" y="2852686"/>
                <a:ext cx="847362" cy="369332"/>
              </a:xfrm>
              <a:prstGeom prst="rect">
                <a:avLst/>
              </a:prstGeom>
              <a:solidFill>
                <a:schemeClr val="bg1"/>
              </a:solidFill>
            </p:spPr>
            <p:txBody>
              <a:bodyPr wrap="square">
                <a:spAutoFit/>
              </a:bodyPr>
              <a:lstStyle/>
              <a:p>
                <a:pPr marL="0" lvl="0" indent="0">
                  <a:buNone/>
                </a:pPr>
                <a14:m>
                  <m:oMathPara xmlns:m="http://schemas.openxmlformats.org/officeDocument/2006/math">
                    <m:oMathParaPr>
                      <m:jc m:val="centerGroup"/>
                    </m:oMathParaPr>
                    <m:oMath xmlns:m="http://schemas.openxmlformats.org/officeDocument/2006/math">
                      <m:r>
                        <m:rPr>
                          <m:sty m:val="p"/>
                        </m:rPr>
                        <a:rPr lang="en-US" i="1">
                          <a:latin typeface="Cambria Math" panose="02040503050406030204" pitchFamily="18" charset="0"/>
                        </a:rPr>
                        <m:t>c</m:t>
                      </m:r>
                      <m:r>
                        <m:rPr>
                          <m:sty m:val="p"/>
                        </m:rPr>
                        <a:rPr lang="en-US" smtClean="0">
                          <a:latin typeface="Cambria Math" panose="02040503050406030204" pitchFamily="18" charset="0"/>
                        </a:rPr>
                        <m:t>os</m:t>
                      </m:r>
                      <m:r>
                        <a:rPr lang="en-US" b="0" i="0" smtClean="0">
                          <a:latin typeface="Cambria Math" panose="02040503050406030204" pitchFamily="18" charset="0"/>
                        </a:rPr>
                        <m:t> </m:t>
                      </m:r>
                      <m:r>
                        <a:rPr lang="en-US" smtClean="0">
                          <a:latin typeface="Cambria Math" panose="02040503050406030204" pitchFamily="18" charset="0"/>
                        </a:rPr>
                        <m:t>𝛼</m:t>
                      </m:r>
                      <m:r>
                        <a:rPr lang="en-US" b="0" i="0" smtClean="0">
                          <a:latin typeface="Cambria Math" panose="02040503050406030204" pitchFamily="18" charset="0"/>
                        </a:rPr>
                        <m:t>(</m:t>
                      </m:r>
                      <m:r>
                        <m:rPr>
                          <m:sty m:val="p"/>
                        </m:rPr>
                        <a:rPr lang="en-US" b="0" i="0" smtClean="0">
                          <a:latin typeface="Cambria Math" panose="02040503050406030204" pitchFamily="18" charset="0"/>
                        </a:rPr>
                        <m:t>t</m:t>
                      </m:r>
                      <m:r>
                        <a:rPr lang="en-US" b="0" i="0" smtClean="0">
                          <a:latin typeface="Cambria Math" panose="02040503050406030204" pitchFamily="18" charset="0"/>
                        </a:rPr>
                        <m:t>)</m:t>
                      </m:r>
                    </m:oMath>
                  </m:oMathPara>
                </a14:m>
                <a:endParaRPr lang="en-US" b="1" i="1" dirty="0"/>
              </a:p>
            </p:txBody>
          </p:sp>
        </mc:Choice>
        <mc:Fallback xmlns="">
          <p:sp>
            <p:nvSpPr>
              <p:cNvPr id="7" name="TextBox 6">
                <a:extLst>
                  <a:ext uri="{FF2B5EF4-FFF2-40B4-BE49-F238E27FC236}">
                    <a16:creationId xmlns:a16="http://schemas.microsoft.com/office/drawing/2014/main" id="{8D8B3F23-6D13-F3F3-E99F-EAA63F937F06}"/>
                  </a:ext>
                </a:extLst>
              </p:cNvPr>
              <p:cNvSpPr txBox="1">
                <a:spLocks noRot="1" noChangeAspect="1" noMove="1" noResize="1" noEditPoints="1" noAdjustHandles="1" noChangeArrowheads="1" noChangeShapeType="1" noTextEdit="1"/>
              </p:cNvSpPr>
              <p:nvPr/>
            </p:nvSpPr>
            <p:spPr>
              <a:xfrm>
                <a:off x="2860342" y="2852686"/>
                <a:ext cx="847362" cy="369332"/>
              </a:xfrm>
              <a:prstGeom prst="rect">
                <a:avLst/>
              </a:prstGeom>
              <a:blipFill>
                <a:blip r:embed="rId4"/>
                <a:stretch>
                  <a:fillRect r="-16418" b="-16667"/>
                </a:stretch>
              </a:blipFill>
            </p:spPr>
            <p:txBody>
              <a:bodyPr/>
              <a:lstStyle/>
              <a:p>
                <a:r>
                  <a:rPr lang="en-US">
                    <a:noFill/>
                  </a:rPr>
                  <a:t> </a:t>
                </a:r>
              </a:p>
            </p:txBody>
          </p:sp>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s/tm/example_subset.png"/>
          <p:cNvPicPr>
            <a:picLocks noGrp="1" noChangeAspect="1"/>
          </p:cNvPicPr>
          <p:nvPr/>
        </p:nvPicPr>
        <p:blipFill>
          <a:blip r:embed="rId3"/>
          <a:stretch>
            <a:fillRect/>
          </a:stretch>
        </p:blipFill>
        <p:spPr bwMode="auto">
          <a:xfrm>
            <a:off x="2649343" y="865901"/>
            <a:ext cx="4272033" cy="3942080"/>
          </a:xfrm>
          <a:prstGeom prst="rect">
            <a:avLst/>
          </a:prstGeom>
          <a:noFill/>
          <a:ln w="9525">
            <a:noFill/>
            <a:headEnd/>
            <a:tailEnd/>
          </a:ln>
        </p:spPr>
      </p:pic>
      <p:sp>
        <p:nvSpPr>
          <p:cNvPr id="3" name="TextBox 3"/>
          <p:cNvSpPr txBox="1"/>
          <p:nvPr/>
        </p:nvSpPr>
        <p:spPr>
          <a:xfrm>
            <a:off x="457200" y="4732020"/>
            <a:ext cx="8229600" cy="508000"/>
          </a:xfrm>
          <a:prstGeom prst="rect">
            <a:avLst/>
          </a:prstGeom>
          <a:noFill/>
        </p:spPr>
        <p:txBody>
          <a:bodyPr/>
          <a:lstStyle/>
          <a:p>
            <a:pPr marL="0" lvl="0" indent="0" algn="ctr">
              <a:buNone/>
            </a:pPr>
            <a:r>
              <a:rPr dirty="0"/>
              <a:t>Transition matrix for 100 keV protons under four distinct magnetic field configurations</a:t>
            </a:r>
          </a:p>
        </p:txBody>
      </p:sp>
      <p:sp>
        <p:nvSpPr>
          <p:cNvPr id="4" name="Title 1">
            <a:extLst>
              <a:ext uri="{FF2B5EF4-FFF2-40B4-BE49-F238E27FC236}">
                <a16:creationId xmlns:a16="http://schemas.microsoft.com/office/drawing/2014/main" id="{0E4D8832-3BDC-6DF6-2C2D-AD4CCA5EDBE9}"/>
              </a:ext>
            </a:extLst>
          </p:cNvPr>
          <p:cNvSpPr>
            <a:spLocks noGrp="1"/>
          </p:cNvSpPr>
          <p:nvPr>
            <p:ph type="title"/>
          </p:nvPr>
        </p:nvSpPr>
        <p:spPr>
          <a:xfrm>
            <a:off x="457200" y="205979"/>
            <a:ext cx="8229600" cy="857250"/>
          </a:xfrm>
        </p:spPr>
        <p:txBody>
          <a:bodyPr/>
          <a:lstStyle/>
          <a:p>
            <a:pPr marL="0" lvl="0" indent="0">
              <a:buNone/>
            </a:pPr>
            <a:r>
              <a:rPr dirty="0"/>
              <a:t>Transition Matrix</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Pitch angle scattering by typical discontinuity</a:t>
            </a:r>
          </a:p>
        </p:txBody>
      </p:sp>
      <p:pic>
        <p:nvPicPr>
          <p:cNvPr id="3" name="Picture 1" descr="../figures/pa_layout=v_β=47.5_θ=85.png"/>
          <p:cNvPicPr>
            <a:picLocks noGrp="1" noChangeAspect="1"/>
          </p:cNvPicPr>
          <p:nvPr/>
        </p:nvPicPr>
        <p:blipFill>
          <a:blip r:embed="rId3"/>
          <a:stretch>
            <a:fillRect/>
          </a:stretch>
        </p:blipFill>
        <p:spPr bwMode="auto">
          <a:xfrm>
            <a:off x="2311400" y="980440"/>
            <a:ext cx="4521200" cy="3390900"/>
          </a:xfrm>
          <a:prstGeom prst="rect">
            <a:avLst/>
          </a:prstGeom>
          <a:noFill/>
          <a:ln w="9525">
            <a:noFill/>
            <a:headEnd/>
            <a:tailEnd/>
          </a:ln>
        </p:spPr>
      </p:pic>
      <mc:AlternateContent xmlns:mc="http://schemas.openxmlformats.org/markup-compatibility/2006" xmlns:a14="http://schemas.microsoft.com/office/drawing/2010/main">
        <mc:Choice Requires="a14">
          <p:sp>
            <p:nvSpPr>
              <p:cNvPr id="4" name="Content Placeholder 2">
                <a:extLst>
                  <a:ext uri="{FF2B5EF4-FFF2-40B4-BE49-F238E27FC236}">
                    <a16:creationId xmlns:a16="http://schemas.microsoft.com/office/drawing/2014/main" id="{6D9775DC-767A-19E4-EDD2-8B23025A3440}"/>
                  </a:ext>
                </a:extLst>
              </p:cNvPr>
              <p:cNvSpPr>
                <a:spLocks noGrp="1"/>
              </p:cNvSpPr>
              <p:nvPr>
                <p:ph idx="1"/>
              </p:nvPr>
            </p:nvSpPr>
            <p:spPr>
              <a:xfrm>
                <a:off x="457200" y="4371340"/>
                <a:ext cx="8229600" cy="1508523"/>
              </a:xfrm>
            </p:spPr>
            <p:txBody>
              <a:bodyPr>
                <a:normAutofit/>
              </a:bodyPr>
              <a:lstStyle/>
              <a:p>
                <a:pPr marL="0" lvl="0" indent="0">
                  <a:buNone/>
                </a:pPr>
                <a:r>
                  <a:rPr dirty="0"/>
                  <a:t>With in-plane rotation angle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𝜔</m:t>
                        </m:r>
                      </m:e>
                      <m:sub>
                        <m:r>
                          <a:rPr>
                            <a:latin typeface="Cambria Math" panose="02040503050406030204" pitchFamily="18" charset="0"/>
                          </a:rPr>
                          <m:t>𝑖𝑛</m:t>
                        </m:r>
                      </m:sub>
                    </m:sSub>
                  </m:oMath>
                </a14:m>
                <a:r>
                  <a:rPr dirty="0"/>
                  <a:t>) about 90 degrees, and azimuthal angle (</a:t>
                </a:r>
                <a14:m>
                  <m:oMath xmlns:m="http://schemas.openxmlformats.org/officeDocument/2006/math">
                    <m:r>
                      <a:rPr>
                        <a:latin typeface="Cambria Math" panose="02040503050406030204" pitchFamily="18" charset="0"/>
                      </a:rPr>
                      <m:t>𝜃</m:t>
                    </m:r>
                  </m:oMath>
                </a14:m>
                <a:r>
                  <a:rPr dirty="0"/>
                  <a:t>) of around 85 degrees. </a:t>
                </a:r>
              </a:p>
            </p:txBody>
          </p:sp>
        </mc:Choice>
        <mc:Fallback xmlns="">
          <p:sp>
            <p:nvSpPr>
              <p:cNvPr id="4" name="Content Placeholder 2">
                <a:extLst>
                  <a:ext uri="{FF2B5EF4-FFF2-40B4-BE49-F238E27FC236}">
                    <a16:creationId xmlns:a16="http://schemas.microsoft.com/office/drawing/2014/main" id="{6D9775DC-767A-19E4-EDD2-8B23025A3440}"/>
                  </a:ext>
                </a:extLst>
              </p:cNvPr>
              <p:cNvSpPr>
                <a:spLocks noGrp="1" noRot="1" noChangeAspect="1" noMove="1" noResize="1" noEditPoints="1" noAdjustHandles="1" noChangeArrowheads="1" noChangeShapeType="1" noTextEdit="1"/>
              </p:cNvSpPr>
              <p:nvPr>
                <p:ph idx="1"/>
              </p:nvPr>
            </p:nvSpPr>
            <p:spPr>
              <a:xfrm>
                <a:off x="457200" y="4371340"/>
                <a:ext cx="8229600" cy="1508523"/>
              </a:xfrm>
              <a:blipFill>
                <a:blip r:embed="rId4"/>
                <a:stretch>
                  <a:fillRect l="-1235" t="-2500"/>
                </a:stretch>
              </a:blipFill>
            </p:spPr>
            <p:txBody>
              <a:bodyPr/>
              <a:lstStyle/>
              <a:p>
                <a:r>
                  <a:rPr lang="en-US">
                    <a:noFill/>
                  </a:rPr>
                  <a:t> </a:t>
                </a:r>
              </a:p>
            </p:txBody>
          </p:sp>
        </mc:Fallback>
      </mc:AlternateContent>
      <p:sp>
        <p:nvSpPr>
          <p:cNvPr id="8" name="TextBox 7">
            <a:extLst>
              <a:ext uri="{FF2B5EF4-FFF2-40B4-BE49-F238E27FC236}">
                <a16:creationId xmlns:a16="http://schemas.microsoft.com/office/drawing/2014/main" id="{8EE52E87-294A-95AE-6F92-8DF4D91043CE}"/>
              </a:ext>
            </a:extLst>
          </p:cNvPr>
          <p:cNvSpPr txBox="1"/>
          <p:nvPr/>
        </p:nvSpPr>
        <p:spPr>
          <a:xfrm>
            <a:off x="2260600" y="5446892"/>
            <a:ext cx="4572000" cy="646331"/>
          </a:xfrm>
          <a:prstGeom prst="rect">
            <a:avLst/>
          </a:prstGeom>
          <a:noFill/>
        </p:spPr>
        <p:txBody>
          <a:bodyPr wrap="square">
            <a:spAutoFit/>
          </a:bodyPr>
          <a:lstStyle/>
          <a:p>
            <a:r>
              <a:rPr lang="en-US" dirty="0"/>
              <a:t>Luckily, higher or lower energy do not exhibit apparently different scattering probabilities.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Transition Matrix</a:t>
            </a:r>
          </a:p>
        </p:txBody>
      </p:sp>
      <p:pic>
        <p:nvPicPr>
          <p:cNvPr id="3" name="Picture 1" descr="../figures/tm/example.png"/>
          <p:cNvPicPr>
            <a:picLocks noGrp="1" noChangeAspect="1"/>
          </p:cNvPicPr>
          <p:nvPr/>
        </p:nvPicPr>
        <p:blipFill>
          <a:blip r:embed="rId2"/>
          <a:stretch>
            <a:fillRect/>
          </a:stretch>
        </p:blipFill>
        <p:spPr bwMode="auto">
          <a:xfrm>
            <a:off x="2032000" y="1193800"/>
            <a:ext cx="5080000" cy="3390900"/>
          </a:xfrm>
          <a:prstGeom prst="rect">
            <a:avLst/>
          </a:prstGeom>
          <a:noFill/>
          <a:ln w="9525">
            <a:noFill/>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lvl="0" indent="0" algn="l">
              <a:buNone/>
            </a:pPr>
            <a:r>
              <a:rPr dirty="0"/>
              <a:t>Introduction</a:t>
            </a:r>
          </a:p>
        </p:txBody>
      </p:sp>
      <p:pic>
        <p:nvPicPr>
          <p:cNvPr id="3" name="Picture 1" descr="images/energetic_particles_helio.png"/>
          <p:cNvPicPr>
            <a:picLocks noGrp="1" noChangeAspect="1"/>
          </p:cNvPicPr>
          <p:nvPr/>
        </p:nvPicPr>
        <p:blipFill>
          <a:blip r:embed="rId3"/>
          <a:stretch>
            <a:fillRect/>
          </a:stretch>
        </p:blipFill>
        <p:spPr bwMode="auto">
          <a:xfrm>
            <a:off x="3296501" y="59976"/>
            <a:ext cx="5801635" cy="5062211"/>
          </a:xfrm>
          <a:prstGeom prst="rect">
            <a:avLst/>
          </a:prstGeom>
          <a:noFill/>
          <a:ln w="9525">
            <a:noFill/>
            <a:headEnd/>
            <a:tailEnd/>
          </a:ln>
        </p:spPr>
      </p:pic>
      <p:sp>
        <p:nvSpPr>
          <p:cNvPr id="5" name="TextBox 4">
            <a:extLst>
              <a:ext uri="{FF2B5EF4-FFF2-40B4-BE49-F238E27FC236}">
                <a16:creationId xmlns:a16="http://schemas.microsoft.com/office/drawing/2014/main" id="{1B993A46-193A-66A4-A130-70F013D0FE74}"/>
              </a:ext>
            </a:extLst>
          </p:cNvPr>
          <p:cNvSpPr txBox="1"/>
          <p:nvPr/>
        </p:nvSpPr>
        <p:spPr>
          <a:xfrm>
            <a:off x="149087" y="4752855"/>
            <a:ext cx="4572000" cy="369332"/>
          </a:xfrm>
          <a:prstGeom prst="rect">
            <a:avLst/>
          </a:prstGeom>
          <a:noFill/>
        </p:spPr>
        <p:txBody>
          <a:bodyPr wrap="square">
            <a:spAutoFit/>
          </a:bodyPr>
          <a:lstStyle/>
          <a:p>
            <a:r>
              <a:rPr lang="en-US" b="1" i="1" dirty="0"/>
              <a:t>Desai and </a:t>
            </a:r>
            <a:r>
              <a:rPr lang="en-US" b="1" i="1" dirty="0" err="1"/>
              <a:t>Giacalone</a:t>
            </a:r>
            <a:r>
              <a:rPr lang="en-US" b="1" i="1" dirty="0"/>
              <a:t> (2016)</a:t>
            </a:r>
          </a:p>
        </p:txBody>
      </p:sp>
      <p:pic>
        <p:nvPicPr>
          <p:cNvPr id="1026" name="Picture 2">
            <a:extLst>
              <a:ext uri="{FF2B5EF4-FFF2-40B4-BE49-F238E27FC236}">
                <a16:creationId xmlns:a16="http://schemas.microsoft.com/office/drawing/2014/main" id="{C8891FE8-92AA-FB8E-CE81-DA4B5D7927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988602"/>
            <a:ext cx="3247034" cy="366570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ormAutofit/>
          </a:bodyPr>
          <a:lstStyle/>
          <a:p>
            <a:pPr marL="0" lvl="0" indent="0">
              <a:buNone/>
            </a:pPr>
            <a:r>
              <a:rPr sz="2400" dirty="0"/>
              <a:t>Weighted Transition Matrix</a:t>
            </a:r>
          </a:p>
        </p:txBody>
      </p:sp>
      <mc:AlternateContent xmlns:mc="http://schemas.openxmlformats.org/markup-compatibility/2006" xmlns:a14="http://schemas.microsoft.com/office/drawing/2010/main">
        <mc:Choice Requires="a14">
          <p:sp>
            <p:nvSpPr>
              <p:cNvPr id="4" name="Text Placeholder 3"/>
              <p:cNvSpPr>
                <a:spLocks noGrp="1"/>
              </p:cNvSpPr>
              <p:nvPr>
                <p:ph type="body" sz="half" idx="2"/>
              </p:nvPr>
            </p:nvSpPr>
            <p:spPr>
              <a:xfrm>
                <a:off x="457201" y="1076326"/>
                <a:ext cx="3268979" cy="3518297"/>
              </a:xfrm>
            </p:spPr>
            <p:txBody>
              <a:bodyPr>
                <a:normAutofit/>
              </a:bodyPr>
              <a:lstStyle/>
              <a:p>
                <a:pPr marL="0" lvl="0" indent="0">
                  <a:buNone/>
                </a:pPr>
                <a:endParaRPr lang="en-US" sz="1800" dirty="0"/>
              </a:p>
              <a:p>
                <a:pPr marL="0" lvl="0" indent="0">
                  <a:buNone/>
                </a:pPr>
                <a:endParaRPr lang="en-US" sz="1800" dirty="0"/>
              </a:p>
              <a:p>
                <a:pPr marL="0" lvl="0" indent="0">
                  <a:buNone/>
                </a:pPr>
                <a:r>
                  <a:rPr lang="en-US" sz="1800" dirty="0"/>
                  <a:t>Aggregates scattering probabilities across observed current sheets.</a:t>
                </a:r>
              </a:p>
              <a:p>
                <a:pPr marL="0" lvl="0" indent="0">
                  <a:buNone/>
                </a:pPr>
                <a:endParaRPr lang="en-US" sz="1800" dirty="0"/>
              </a:p>
              <a:p>
                <a:pPr marL="0" lvl="0" indent="0">
                  <a:buNone/>
                </a:pPr>
                <a:r>
                  <a:rPr lang="en-US" sz="1800" dirty="0"/>
                  <a:t> </a:t>
                </a:r>
                <a14:m>
                  <m:oMath xmlns:m="http://schemas.openxmlformats.org/officeDocument/2006/math">
                    <m:r>
                      <a:rPr lang="en-US" sz="1800">
                        <a:latin typeface="Cambria Math" panose="02040503050406030204" pitchFamily="18" charset="0"/>
                      </a:rPr>
                      <m:t>𝑝</m:t>
                    </m:r>
                    <m:d>
                      <m:dPr>
                        <m:ctrlPr>
                          <a:rPr lang="ar-AE" sz="1800" i="1">
                            <a:latin typeface="Cambria Math" panose="02040503050406030204" pitchFamily="18" charset="0"/>
                          </a:rPr>
                        </m:ctrlPr>
                      </m:dPr>
                      <m:e>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1</m:t>
                            </m:r>
                          </m:sub>
                        </m:sSub>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0</m:t>
                            </m:r>
                          </m:sub>
                        </m:sSub>
                        <m:r>
                          <a:rPr lang="ar-AE" sz="1800">
                            <a:latin typeface="Cambria Math" panose="02040503050406030204" pitchFamily="18" charset="0"/>
                          </a:rPr>
                          <m:t>,</m:t>
                        </m:r>
                        <m:r>
                          <a:rPr lang="ar-AE" sz="1800">
                            <a:latin typeface="Cambria Math" panose="02040503050406030204" pitchFamily="18" charset="0"/>
                          </a:rPr>
                          <m:t>𝛱</m:t>
                        </m:r>
                      </m:e>
                    </m:d>
                  </m:oMath>
                </a14:m>
                <a:r>
                  <a:rPr lang="ar-AE" sz="1800" dirty="0"/>
                  <a:t> </a:t>
                </a:r>
                <a:r>
                  <a:rPr lang="en-US" sz="1800" dirty="0"/>
                  <a:t> =</a:t>
                </a:r>
                <a:r>
                  <a:rPr lang="ar-AE" sz="1800" dirty="0"/>
                  <a:t>&gt;</a:t>
                </a:r>
              </a:p>
              <a:p>
                <a:pPr marL="0" lvl="0" indent="0">
                  <a:buNone/>
                </a:pPr>
                <a:r>
                  <a:rPr lang="ar-AE" sz="1800" dirty="0"/>
                  <a:t> </a:t>
                </a:r>
                <a14:m>
                  <m:oMath xmlns:m="http://schemas.openxmlformats.org/officeDocument/2006/math">
                    <m:r>
                      <a:rPr lang="ar-AE" sz="1800">
                        <a:latin typeface="Cambria Math" panose="02040503050406030204" pitchFamily="18" charset="0"/>
                      </a:rPr>
                      <m:t>𝑝</m:t>
                    </m:r>
                    <m:d>
                      <m:dPr>
                        <m:ctrlPr>
                          <a:rPr lang="ar-AE" sz="1800" i="1">
                            <a:latin typeface="Cambria Math" panose="02040503050406030204" pitchFamily="18" charset="0"/>
                          </a:rPr>
                        </m:ctrlPr>
                      </m:dPr>
                      <m:e>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1</m:t>
                            </m:r>
                          </m:sub>
                        </m:sSub>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0</m:t>
                            </m:r>
                          </m:sub>
                        </m:sSub>
                      </m:e>
                    </m:d>
                    <m:r>
                      <a:rPr lang="ar-AE" sz="1800" b="0" i="0" smtClean="0">
                        <a:latin typeface="Cambria Math" panose="02040503050406030204" pitchFamily="18" charset="0"/>
                      </a:rPr>
                      <m:t>=</m:t>
                    </m:r>
                    <m:nary>
                      <m:naryPr>
                        <m:chr m:val="∑"/>
                        <m:limLoc m:val="undOvr"/>
                        <m:ctrlPr>
                          <a:rPr lang="ar-AE" sz="1800" i="1">
                            <a:latin typeface="Cambria Math" panose="02040503050406030204" pitchFamily="18" charset="0"/>
                          </a:rPr>
                        </m:ctrlPr>
                      </m:naryPr>
                      <m:sub>
                        <m:r>
                          <a:rPr lang="ar-AE" sz="1800">
                            <a:latin typeface="Cambria Math" panose="02040503050406030204" pitchFamily="18" charset="0"/>
                          </a:rPr>
                          <m:t>𝑖</m:t>
                        </m:r>
                      </m:sub>
                      <m:sup>
                        <m:r>
                          <a:rPr lang="ar-AE" sz="1800">
                            <a:latin typeface="Cambria Math" panose="02040503050406030204" pitchFamily="18" charset="0"/>
                          </a:rPr>
                          <m:t>​</m:t>
                        </m:r>
                      </m:sup>
                      <m:e>
                        <m:r>
                          <a:rPr lang="ar-AE" sz="1800">
                            <a:latin typeface="Cambria Math" panose="02040503050406030204" pitchFamily="18" charset="0"/>
                          </a:rPr>
                          <m:t>𝑝</m:t>
                        </m:r>
                      </m:e>
                    </m:nary>
                    <m:d>
                      <m:dPr>
                        <m:ctrlPr>
                          <a:rPr lang="ar-AE" sz="1800" i="1">
                            <a:latin typeface="Cambria Math" panose="02040503050406030204" pitchFamily="18" charset="0"/>
                          </a:rPr>
                        </m:ctrlPr>
                      </m:dPr>
                      <m:e>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1</m:t>
                            </m:r>
                          </m:sub>
                        </m:sSub>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𝛼</m:t>
                            </m:r>
                          </m:e>
                          <m:sub>
                            <m:r>
                              <a:rPr lang="ar-AE" sz="1800">
                                <a:latin typeface="Cambria Math" panose="02040503050406030204" pitchFamily="18" charset="0"/>
                              </a:rPr>
                              <m:t>0</m:t>
                            </m:r>
                          </m:sub>
                        </m:sSub>
                        <m:r>
                          <a:rPr lang="ar-AE" sz="1800">
                            <a:latin typeface="Cambria Math" panose="02040503050406030204" pitchFamily="18" charset="0"/>
                          </a:rPr>
                          <m:t>,</m:t>
                        </m:r>
                        <m:sSub>
                          <m:sSubPr>
                            <m:ctrlPr>
                              <a:rPr lang="ar-AE" sz="1800" i="1">
                                <a:latin typeface="Cambria Math" panose="02040503050406030204" pitchFamily="18" charset="0"/>
                              </a:rPr>
                            </m:ctrlPr>
                          </m:sSubPr>
                          <m:e>
                            <m:r>
                              <a:rPr lang="ar-AE" sz="1800">
                                <a:latin typeface="Cambria Math" panose="02040503050406030204" pitchFamily="18" charset="0"/>
                              </a:rPr>
                              <m:t>𝛱</m:t>
                            </m:r>
                          </m:e>
                          <m:sub>
                            <m:r>
                              <a:rPr lang="ar-AE" sz="1800">
                                <a:latin typeface="Cambria Math" panose="02040503050406030204" pitchFamily="18" charset="0"/>
                              </a:rPr>
                              <m:t>𝑖</m:t>
                            </m:r>
                          </m:sub>
                        </m:sSub>
                      </m:e>
                    </m:d>
                    <m:sSub>
                      <m:sSubPr>
                        <m:ctrlPr>
                          <a:rPr lang="ar-AE" sz="1800" i="1">
                            <a:latin typeface="Cambria Math" panose="02040503050406030204" pitchFamily="18" charset="0"/>
                          </a:rPr>
                        </m:ctrlPr>
                      </m:sSubPr>
                      <m:e>
                        <m:r>
                          <a:rPr lang="ar-AE" sz="1800">
                            <a:latin typeface="Cambria Math" panose="02040503050406030204" pitchFamily="18" charset="0"/>
                          </a:rPr>
                          <m:t>𝑤</m:t>
                        </m:r>
                      </m:e>
                      <m:sub>
                        <m:r>
                          <a:rPr lang="ar-AE" sz="1800">
                            <a:latin typeface="Cambria Math" panose="02040503050406030204" pitchFamily="18" charset="0"/>
                          </a:rPr>
                          <m:t>𝑖</m:t>
                        </m:r>
                      </m:sub>
                    </m:sSub>
                  </m:oMath>
                </a14:m>
                <a:endParaRPr sz="1800" dirty="0"/>
              </a:p>
            </p:txBody>
          </p:sp>
        </mc:Choice>
        <mc:Fallback xmlns="">
          <p:sp>
            <p:nvSpPr>
              <p:cNvPr id="4" name="Text Placeholder 3"/>
              <p:cNvSpPr>
                <a:spLocks noGrp="1" noRot="1" noChangeAspect="1" noMove="1" noResize="1" noEditPoints="1" noAdjustHandles="1" noChangeArrowheads="1" noChangeShapeType="1" noTextEdit="1"/>
              </p:cNvSpPr>
              <p:nvPr>
                <p:ph type="body" sz="half" idx="2"/>
              </p:nvPr>
            </p:nvSpPr>
            <p:spPr>
              <a:xfrm>
                <a:off x="457201" y="1076326"/>
                <a:ext cx="3268979" cy="3518297"/>
              </a:xfrm>
              <a:blipFill>
                <a:blip r:embed="rId3"/>
                <a:stretch>
                  <a:fillRect l="-1550"/>
                </a:stretch>
              </a:blipFill>
            </p:spPr>
            <p:txBody>
              <a:bodyPr/>
              <a:lstStyle/>
              <a:p>
                <a:r>
                  <a:rPr lang="en-US">
                    <a:noFill/>
                  </a:rPr>
                  <a:t> </a:t>
                </a:r>
              </a:p>
            </p:txBody>
          </p:sp>
        </mc:Fallback>
      </mc:AlternateContent>
      <p:pic>
        <p:nvPicPr>
          <p:cNvPr id="3" name="Picture 1" descr="../figures/tm/tm_stats_100keV.png"/>
          <p:cNvPicPr>
            <a:picLocks noGrp="1" noChangeAspect="1"/>
          </p:cNvPicPr>
          <p:nvPr/>
        </p:nvPicPr>
        <p:blipFill>
          <a:blip r:embed="rId4"/>
          <a:stretch>
            <a:fillRect/>
          </a:stretch>
        </p:blipFill>
        <p:spPr bwMode="auto">
          <a:xfrm>
            <a:off x="3568700" y="0"/>
            <a:ext cx="5575300" cy="4594623"/>
          </a:xfrm>
          <a:prstGeom prst="rect">
            <a:avLst/>
          </a:prstGeom>
          <a:noFill/>
          <a:ln w="9525">
            <a:noFill/>
            <a:headEnd/>
            <a:tailEnd/>
          </a:ln>
        </p:spPr>
      </p:pic>
      <p:sp>
        <p:nvSpPr>
          <p:cNvPr id="5" name="TextBox 3"/>
          <p:cNvSpPr txBox="1"/>
          <p:nvPr/>
        </p:nvSpPr>
        <p:spPr>
          <a:xfrm>
            <a:off x="3803650" y="4594623"/>
            <a:ext cx="5105400" cy="508000"/>
          </a:xfrm>
          <a:prstGeom prst="rect">
            <a:avLst/>
          </a:prstGeom>
          <a:noFill/>
        </p:spPr>
        <p:txBody>
          <a:bodyPr/>
          <a:lstStyle/>
          <a:p>
            <a:pPr marL="0" lvl="0" indent="0" algn="ctr">
              <a:buNone/>
            </a:pPr>
            <a:r>
              <a:rPr dirty="0"/>
              <a:t>Transition matrix for 100 keV particles.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Long-Term Pitch Angle Evolution</a:t>
            </a:r>
          </a:p>
        </p:txBody>
      </p:sp>
      <p:pic>
        <p:nvPicPr>
          <p:cNvPr id="3" name="Picture 1" descr="../figures/pa_jump_history.png"/>
          <p:cNvPicPr>
            <a:picLocks noGrp="1" noChangeAspect="1"/>
          </p:cNvPicPr>
          <p:nvPr/>
        </p:nvPicPr>
        <p:blipFill>
          <a:blip r:embed="rId3"/>
          <a:stretch>
            <a:fillRect/>
          </a:stretch>
        </p:blipFill>
        <p:spPr bwMode="auto">
          <a:xfrm>
            <a:off x="219153" y="991080"/>
            <a:ext cx="5542658" cy="4152420"/>
          </a:xfrm>
          <a:prstGeom prst="rect">
            <a:avLst/>
          </a:prstGeom>
          <a:noFill/>
          <a:ln w="9525">
            <a:noFill/>
            <a:headEnd/>
            <a:tailEnd/>
          </a:ln>
        </p:spPr>
      </p:pic>
      <p:sp>
        <p:nvSpPr>
          <p:cNvPr id="4" name="TextBox 3"/>
          <p:cNvSpPr txBox="1"/>
          <p:nvPr/>
        </p:nvSpPr>
        <p:spPr>
          <a:xfrm>
            <a:off x="5999858" y="1063229"/>
            <a:ext cx="3015673" cy="1057249"/>
          </a:xfrm>
          <a:prstGeom prst="rect">
            <a:avLst/>
          </a:prstGeom>
          <a:noFill/>
        </p:spPr>
        <p:txBody>
          <a:bodyPr/>
          <a:lstStyle/>
          <a:p>
            <a:pPr marL="0" lvl="0" indent="0" algn="ctr">
              <a:buNone/>
            </a:pPr>
            <a:r>
              <a:rPr dirty="0"/>
              <a:t>Example of Multiple Pitch Angle Scattering for Different Energies</a:t>
            </a:r>
          </a:p>
        </p:txBody>
      </p:sp>
      <mc:AlternateContent xmlns:mc="http://schemas.openxmlformats.org/markup-compatibility/2006">
        <mc:Choice xmlns:a14="http://schemas.microsoft.com/office/drawing/2010/main" Requires="a14">
          <p:sp>
            <p:nvSpPr>
              <p:cNvPr id="5" name="Content Placeholder 2">
                <a:extLst>
                  <a:ext uri="{FF2B5EF4-FFF2-40B4-BE49-F238E27FC236}">
                    <a16:creationId xmlns:a16="http://schemas.microsoft.com/office/drawing/2014/main" id="{CC71EFA7-5EF9-CADF-AE5E-0E10306193E3}"/>
                  </a:ext>
                </a:extLst>
              </p:cNvPr>
              <p:cNvSpPr>
                <a:spLocks noGrp="1"/>
              </p:cNvSpPr>
              <p:nvPr>
                <p:ph idx="1"/>
              </p:nvPr>
            </p:nvSpPr>
            <p:spPr>
              <a:xfrm>
                <a:off x="5761810" y="2571750"/>
                <a:ext cx="3382190" cy="3394472"/>
              </a:xfrm>
            </p:spPr>
            <p:txBody>
              <a:bodyPr/>
              <a:lstStyle/>
              <a:p>
                <a:pPr marL="0" lvl="0" indent="0">
                  <a:buNone/>
                </a:pPr>
                <a14:m>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𝑛</m:t>
                          </m:r>
                          <m:r>
                            <a:rPr>
                              <a:latin typeface="Cambria Math" panose="02040503050406030204" pitchFamily="18" charset="0"/>
                            </a:rPr>
                            <m:t>+1,</m:t>
                          </m:r>
                          <m:r>
                            <a:rPr>
                              <a:latin typeface="Cambria Math" panose="02040503050406030204" pitchFamily="18" charset="0"/>
                            </a:rPr>
                            <m:t>𝑖</m:t>
                          </m:r>
                        </m:sub>
                      </m:sSub>
                      <m:r>
                        <a:rPr>
                          <a:latin typeface="Cambria Math" panose="02040503050406030204" pitchFamily="18" charset="0"/>
                        </a:rPr>
                        <m:t>=</m:t>
                      </m:r>
                      <m:r>
                        <a:rPr>
                          <a:latin typeface="Cambria Math" panose="02040503050406030204" pitchFamily="18" charset="0"/>
                        </a:rPr>
                        <m:t>𝑊</m:t>
                      </m:r>
                      <m:d>
                        <m:dPr>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𝑛</m:t>
                              </m:r>
                              <m:r>
                                <a:rPr>
                                  <a:latin typeface="Cambria Math" panose="02040503050406030204" pitchFamily="18" charset="0"/>
                                </a:rPr>
                                <m:t>,</m:t>
                              </m:r>
                              <m:r>
                                <a:rPr>
                                  <a:latin typeface="Cambria Math" panose="02040503050406030204" pitchFamily="18" charset="0"/>
                                </a:rPr>
                                <m:t>𝑖</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𝜉</m:t>
                              </m:r>
                            </m:e>
                            <m:sub>
                              <m:r>
                                <a:rPr>
                                  <a:latin typeface="Cambria Math" panose="02040503050406030204" pitchFamily="18" charset="0"/>
                                </a:rPr>
                                <m:t>𝑛</m:t>
                              </m:r>
                              <m:r>
                                <a:rPr>
                                  <a:latin typeface="Cambria Math" panose="02040503050406030204" pitchFamily="18" charset="0"/>
                                </a:rPr>
                                <m:t>,</m:t>
                              </m:r>
                              <m:r>
                                <a:rPr>
                                  <a:latin typeface="Cambria Math" panose="02040503050406030204" pitchFamily="18" charset="0"/>
                                </a:rPr>
                                <m:t>𝑖</m:t>
                              </m:r>
                            </m:sub>
                          </m:sSub>
                        </m:e>
                      </m:d>
                    </m:oMath>
                  </m:oMathPara>
                </a14:m>
                <a:endParaRPr dirty="0"/>
              </a:p>
            </p:txBody>
          </p:sp>
        </mc:Choice>
        <mc:Fallback>
          <p:sp>
            <p:nvSpPr>
              <p:cNvPr id="5" name="Content Placeholder 2">
                <a:extLst>
                  <a:ext uri="{FF2B5EF4-FFF2-40B4-BE49-F238E27FC236}">
                    <a16:creationId xmlns:a16="http://schemas.microsoft.com/office/drawing/2014/main" id="{CC71EFA7-5EF9-CADF-AE5E-0E10306193E3}"/>
                  </a:ext>
                </a:extLst>
              </p:cNvPr>
              <p:cNvSpPr>
                <a:spLocks noGrp="1" noRot="1" noChangeAspect="1" noMove="1" noResize="1" noEditPoints="1" noAdjustHandles="1" noChangeArrowheads="1" noChangeShapeType="1" noTextEdit="1"/>
              </p:cNvSpPr>
              <p:nvPr>
                <p:ph idx="1"/>
              </p:nvPr>
            </p:nvSpPr>
            <p:spPr>
              <a:xfrm>
                <a:off x="5761810" y="2571750"/>
                <a:ext cx="3382190" cy="3394472"/>
              </a:xfrm>
              <a:blipFill>
                <a:blip r:embed="rId4"/>
                <a:stretch>
                  <a:fillRect/>
                </a:stretch>
              </a:blipFill>
            </p:spPr>
            <p:txBody>
              <a:bodyPr/>
              <a:lstStyle/>
              <a:p>
                <a:r>
                  <a:rPr lang="en-US">
                    <a:noFill/>
                  </a:rPr>
                  <a:t> </a:t>
                </a:r>
              </a:p>
            </p:txBody>
          </p:sp>
        </mc:Fallback>
      </mc:AlternateContent>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7E74F0-EC36-1E1C-2976-B029C22387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223167-78C0-DF56-F172-8978765F3A37}"/>
              </a:ext>
            </a:extLst>
          </p:cNvPr>
          <p:cNvSpPr>
            <a:spLocks noGrp="1"/>
          </p:cNvSpPr>
          <p:nvPr>
            <p:ph type="title"/>
          </p:nvPr>
        </p:nvSpPr>
        <p:spPr/>
        <p:txBody>
          <a:bodyPr>
            <a:normAutofit/>
          </a:bodyPr>
          <a:lstStyle/>
          <a:p>
            <a:r>
              <a:rPr lang="en-US" dirty="0"/>
              <a:t>Pitch angle scattering =&gt; Parallel Diffusion</a:t>
            </a:r>
            <a:endParaRPr dirty="0"/>
          </a:p>
        </p:txBody>
      </p:sp>
      <mc:AlternateContent xmlns:mc="http://schemas.openxmlformats.org/markup-compatibility/2006" xmlns:a14="http://schemas.microsoft.com/office/drawing/2010/main">
        <mc:Choice Requires="a14">
          <p:sp>
            <p:nvSpPr>
              <p:cNvPr id="7" name="Text Placeholder 3">
                <a:extLst>
                  <a:ext uri="{FF2B5EF4-FFF2-40B4-BE49-F238E27FC236}">
                    <a16:creationId xmlns:a16="http://schemas.microsoft.com/office/drawing/2014/main" id="{ADFA9886-AB84-F1E2-50AD-AFD95C83BC48}"/>
                  </a:ext>
                </a:extLst>
              </p:cNvPr>
              <p:cNvSpPr txBox="1">
                <a:spLocks/>
              </p:cNvSpPr>
              <p:nvPr/>
            </p:nvSpPr>
            <p:spPr>
              <a:xfrm>
                <a:off x="4899660" y="858442"/>
                <a:ext cx="4320539" cy="1389458"/>
              </a:xfrm>
              <a:prstGeom prst="rect">
                <a:avLst/>
              </a:prstGeom>
            </p:spPr>
            <p:txBody>
              <a:bodyPr/>
              <a:lst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buFont typeface="Arial"/>
                  <a:buNone/>
                </a:pPr>
                <a14:m>
                  <m:oMathPara xmlns:m="http://schemas.openxmlformats.org/officeDocument/2006/math">
                    <m:oMathParaPr>
                      <m:jc m:val="center"/>
                    </m:oMathParaPr>
                    <m:oMath xmlns:m="http://schemas.openxmlformats.org/officeDocument/2006/math">
                      <m:m>
                        <m:mPr>
                          <m:plcHide m:val="on"/>
                          <m:mcs>
                            <m:mc>
                              <m:mcPr>
                                <m:count m:val="1"/>
                                <m:mcJc m:val="center"/>
                              </m:mcPr>
                            </m:mc>
                          </m:mcs>
                          <m:ctrlPr>
                            <a:rPr lang="ar-AE" sz="1600" i="1" smtClean="0">
                              <a:latin typeface="Cambria Math" panose="02040503050406030204" pitchFamily="18" charset="0"/>
                            </a:rPr>
                          </m:ctrlPr>
                        </m:mPr>
                        <m:mr>
                          <m:e>
                            <m:sSub>
                              <m:sSubPr>
                                <m:ctrlPr>
                                  <a:rPr lang="ar-AE" sz="1600" i="1">
                                    <a:latin typeface="Cambria Math" panose="02040503050406030204" pitchFamily="18" charset="0"/>
                                  </a:rPr>
                                </m:ctrlPr>
                              </m:sSubPr>
                              <m:e>
                                <m:r>
                                  <a:rPr lang="ar-AE" sz="1600">
                                    <a:latin typeface="Cambria Math" panose="02040503050406030204" pitchFamily="18" charset="0"/>
                                  </a:rPr>
                                  <m:t>𝑀</m:t>
                                </m:r>
                              </m:e>
                              <m:sub>
                                <m:r>
                                  <a:rPr lang="ar-AE" sz="1600">
                                    <a:latin typeface="Cambria Math" panose="02040503050406030204" pitchFamily="18" charset="0"/>
                                  </a:rPr>
                                  <m:t>1</m:t>
                                </m:r>
                              </m:sub>
                            </m:sSub>
                            <m:d>
                              <m:dPr>
                                <m:ctrlPr>
                                  <a:rPr lang="ar-AE" sz="1600" i="1">
                                    <a:latin typeface="Cambria Math" panose="02040503050406030204" pitchFamily="18" charset="0"/>
                                  </a:rPr>
                                </m:ctrlPr>
                              </m:dPr>
                              <m:e>
                                <m:r>
                                  <a:rPr lang="ar-AE" sz="1600">
                                    <a:latin typeface="Cambria Math" panose="02040503050406030204" pitchFamily="18" charset="0"/>
                                  </a:rPr>
                                  <m:t>𝑛</m:t>
                                </m:r>
                              </m:e>
                            </m:d>
                            <m:r>
                              <a:rPr lang="ar-AE" sz="1600">
                                <a:latin typeface="Cambria Math" panose="02040503050406030204" pitchFamily="18" charset="0"/>
                              </a:rPr>
                              <m:t>=</m:t>
                            </m:r>
                            <m:sSup>
                              <m:sSupPr>
                                <m:ctrlPr>
                                  <a:rPr lang="ar-AE" sz="1600" i="1">
                                    <a:latin typeface="Cambria Math" panose="02040503050406030204" pitchFamily="18" charset="0"/>
                                  </a:rPr>
                                </m:ctrlPr>
                              </m:sSupPr>
                              <m:e>
                                <m:r>
                                  <a:rPr lang="ar-AE" sz="1600">
                                    <a:latin typeface="Cambria Math" panose="02040503050406030204" pitchFamily="18" charset="0"/>
                                  </a:rPr>
                                  <m:t>𝑁</m:t>
                                </m:r>
                              </m:e>
                              <m:sup>
                                <m:r>
                                  <a:rPr lang="ar-AE" sz="1600">
                                    <a:latin typeface="Cambria Math" panose="02040503050406030204" pitchFamily="18" charset="0"/>
                                  </a:rPr>
                                  <m:t>−1</m:t>
                                </m:r>
                              </m:sup>
                            </m:sSup>
                            <m:nary>
                              <m:naryPr>
                                <m:chr m:val="∑"/>
                                <m:limLoc m:val="undOvr"/>
                                <m:ctrlPr>
                                  <a:rPr lang="ar-AE" sz="1600" i="1">
                                    <a:latin typeface="Cambria Math" panose="02040503050406030204" pitchFamily="18" charset="0"/>
                                  </a:rPr>
                                </m:ctrlPr>
                              </m:naryPr>
                              <m:sub>
                                <m:r>
                                  <a:rPr lang="ar-AE" sz="1600">
                                    <a:latin typeface="Cambria Math" panose="02040503050406030204" pitchFamily="18" charset="0"/>
                                  </a:rPr>
                                  <m:t>𝑖</m:t>
                                </m:r>
                                <m:r>
                                  <a:rPr lang="ar-AE" sz="1600">
                                    <a:latin typeface="Cambria Math" panose="02040503050406030204" pitchFamily="18" charset="0"/>
                                  </a:rPr>
                                  <m:t>=1</m:t>
                                </m:r>
                              </m:sub>
                              <m:sup>
                                <m:r>
                                  <a:rPr lang="ar-AE" sz="1600">
                                    <a:latin typeface="Cambria Math" panose="02040503050406030204" pitchFamily="18" charset="0"/>
                                  </a:rPr>
                                  <m:t>𝑁</m:t>
                                </m:r>
                              </m:sup>
                              <m:e>
                                <m:d>
                                  <m:dPr>
                                    <m:ctrlPr>
                                      <a:rPr lang="ar-AE" sz="1600" i="1">
                                        <a:latin typeface="Cambria Math" panose="02040503050406030204" pitchFamily="18" charset="0"/>
                                      </a:rPr>
                                    </m:ctrlPr>
                                  </m:dPr>
                                  <m:e>
                                    <m:sSub>
                                      <m:sSubPr>
                                        <m:ctrlPr>
                                          <a:rPr lang="ar-AE" sz="1600" i="1">
                                            <a:latin typeface="Cambria Math" panose="02040503050406030204" pitchFamily="18" charset="0"/>
                                          </a:rPr>
                                        </m:ctrlPr>
                                      </m:sSubPr>
                                      <m:e>
                                        <m:r>
                                          <a:rPr lang="ar-AE" sz="1600">
                                            <a:latin typeface="Cambria Math" panose="02040503050406030204" pitchFamily="18" charset="0"/>
                                          </a:rPr>
                                          <m:t>𝛼</m:t>
                                        </m:r>
                                      </m:e>
                                      <m:sub>
                                        <m:r>
                                          <a:rPr lang="ar-AE" sz="1600">
                                            <a:latin typeface="Cambria Math" panose="02040503050406030204" pitchFamily="18" charset="0"/>
                                          </a:rPr>
                                          <m:t>𝑛</m:t>
                                        </m:r>
                                        <m:r>
                                          <a:rPr lang="ar-AE" sz="1600">
                                            <a:latin typeface="Cambria Math" panose="02040503050406030204" pitchFamily="18" charset="0"/>
                                          </a:rPr>
                                          <m:t>,</m:t>
                                        </m:r>
                                        <m:r>
                                          <a:rPr lang="ar-AE" sz="1600">
                                            <a:latin typeface="Cambria Math" panose="02040503050406030204" pitchFamily="18" charset="0"/>
                                          </a:rPr>
                                          <m:t>𝑖</m:t>
                                        </m:r>
                                      </m:sub>
                                    </m:sSub>
                                    <m:r>
                                      <a:rPr lang="ar-AE" sz="1600">
                                        <a:latin typeface="Cambria Math" panose="02040503050406030204" pitchFamily="18" charset="0"/>
                                      </a:rPr>
                                      <m:t>−</m:t>
                                    </m:r>
                                    <m:sSub>
                                      <m:sSubPr>
                                        <m:ctrlPr>
                                          <a:rPr lang="ar-AE" sz="1600" i="1">
                                            <a:latin typeface="Cambria Math" panose="02040503050406030204" pitchFamily="18" charset="0"/>
                                          </a:rPr>
                                        </m:ctrlPr>
                                      </m:sSubPr>
                                      <m:e>
                                        <m:r>
                                          <a:rPr lang="ar-AE" sz="1600">
                                            <a:latin typeface="Cambria Math" panose="02040503050406030204" pitchFamily="18" charset="0"/>
                                          </a:rPr>
                                          <m:t>𝛼</m:t>
                                        </m:r>
                                      </m:e>
                                      <m:sub>
                                        <m:r>
                                          <a:rPr lang="ar-AE" sz="1600">
                                            <a:latin typeface="Cambria Math" panose="02040503050406030204" pitchFamily="18" charset="0"/>
                                          </a:rPr>
                                          <m:t>0,</m:t>
                                        </m:r>
                                        <m:r>
                                          <a:rPr lang="ar-AE" sz="1600">
                                            <a:latin typeface="Cambria Math" panose="02040503050406030204" pitchFamily="18" charset="0"/>
                                          </a:rPr>
                                          <m:t>𝑖</m:t>
                                        </m:r>
                                      </m:sub>
                                    </m:sSub>
                                  </m:e>
                                </m:d>
                              </m:e>
                            </m:nary>
                          </m:e>
                        </m:mr>
                        <m:mr>
                          <m:e>
                            <m:sSub>
                              <m:sSubPr>
                                <m:ctrlPr>
                                  <a:rPr lang="ar-AE" sz="1600" i="1">
                                    <a:latin typeface="Cambria Math" panose="02040503050406030204" pitchFamily="18" charset="0"/>
                                  </a:rPr>
                                </m:ctrlPr>
                              </m:sSubPr>
                              <m:e>
                                <m:r>
                                  <a:rPr lang="ar-AE" sz="1600">
                                    <a:latin typeface="Cambria Math" panose="02040503050406030204" pitchFamily="18" charset="0"/>
                                  </a:rPr>
                                  <m:t>𝑀</m:t>
                                </m:r>
                              </m:e>
                              <m:sub>
                                <m:r>
                                  <a:rPr lang="ar-AE" sz="1600">
                                    <a:latin typeface="Cambria Math" panose="02040503050406030204" pitchFamily="18" charset="0"/>
                                  </a:rPr>
                                  <m:t>2</m:t>
                                </m:r>
                              </m:sub>
                            </m:sSub>
                            <m:d>
                              <m:dPr>
                                <m:ctrlPr>
                                  <a:rPr lang="ar-AE" sz="1600" i="1">
                                    <a:latin typeface="Cambria Math" panose="02040503050406030204" pitchFamily="18" charset="0"/>
                                  </a:rPr>
                                </m:ctrlPr>
                              </m:dPr>
                              <m:e>
                                <m:r>
                                  <a:rPr lang="ar-AE" sz="1600">
                                    <a:latin typeface="Cambria Math" panose="02040503050406030204" pitchFamily="18" charset="0"/>
                                  </a:rPr>
                                  <m:t>𝑛</m:t>
                                </m:r>
                              </m:e>
                            </m:d>
                            <m:r>
                              <a:rPr lang="ar-AE" sz="1600">
                                <a:latin typeface="Cambria Math" panose="02040503050406030204" pitchFamily="18" charset="0"/>
                              </a:rPr>
                              <m:t>=</m:t>
                            </m:r>
                            <m:sSup>
                              <m:sSupPr>
                                <m:ctrlPr>
                                  <a:rPr lang="ar-AE" sz="1600" i="1">
                                    <a:latin typeface="Cambria Math" panose="02040503050406030204" pitchFamily="18" charset="0"/>
                                  </a:rPr>
                                </m:ctrlPr>
                              </m:sSupPr>
                              <m:e>
                                <m:r>
                                  <a:rPr lang="ar-AE" sz="1600">
                                    <a:latin typeface="Cambria Math" panose="02040503050406030204" pitchFamily="18" charset="0"/>
                                  </a:rPr>
                                  <m:t>𝑁</m:t>
                                </m:r>
                              </m:e>
                              <m:sup>
                                <m:r>
                                  <a:rPr lang="ar-AE" sz="1600">
                                    <a:latin typeface="Cambria Math" panose="02040503050406030204" pitchFamily="18" charset="0"/>
                                  </a:rPr>
                                  <m:t>−1</m:t>
                                </m:r>
                              </m:sup>
                            </m:sSup>
                            <m:nary>
                              <m:naryPr>
                                <m:chr m:val="∑"/>
                                <m:limLoc m:val="undOvr"/>
                                <m:ctrlPr>
                                  <a:rPr lang="ar-AE" sz="1600" i="1">
                                    <a:latin typeface="Cambria Math" panose="02040503050406030204" pitchFamily="18" charset="0"/>
                                  </a:rPr>
                                </m:ctrlPr>
                              </m:naryPr>
                              <m:sub>
                                <m:r>
                                  <a:rPr lang="ar-AE" sz="1600">
                                    <a:latin typeface="Cambria Math" panose="02040503050406030204" pitchFamily="18" charset="0"/>
                                  </a:rPr>
                                  <m:t>𝑖</m:t>
                                </m:r>
                                <m:r>
                                  <a:rPr lang="ar-AE" sz="1600">
                                    <a:latin typeface="Cambria Math" panose="02040503050406030204" pitchFamily="18" charset="0"/>
                                  </a:rPr>
                                  <m:t>=1</m:t>
                                </m:r>
                              </m:sub>
                              <m:sup>
                                <m:r>
                                  <a:rPr lang="ar-AE" sz="1600">
                                    <a:latin typeface="Cambria Math" panose="02040503050406030204" pitchFamily="18" charset="0"/>
                                  </a:rPr>
                                  <m:t>𝑁</m:t>
                                </m:r>
                              </m:sup>
                              <m:e>
                                <m:sSup>
                                  <m:sSupPr>
                                    <m:ctrlPr>
                                      <a:rPr lang="ar-AE" sz="1600" i="1">
                                        <a:latin typeface="Cambria Math" panose="02040503050406030204" pitchFamily="18" charset="0"/>
                                      </a:rPr>
                                    </m:ctrlPr>
                                  </m:sSupPr>
                                  <m:e>
                                    <m:d>
                                      <m:dPr>
                                        <m:ctrlPr>
                                          <a:rPr lang="ar-AE" sz="1600" i="1">
                                            <a:latin typeface="Cambria Math" panose="02040503050406030204" pitchFamily="18" charset="0"/>
                                          </a:rPr>
                                        </m:ctrlPr>
                                      </m:dPr>
                                      <m:e>
                                        <m:sSub>
                                          <m:sSubPr>
                                            <m:ctrlPr>
                                              <a:rPr lang="ar-AE" sz="1600" i="1">
                                                <a:latin typeface="Cambria Math" panose="02040503050406030204" pitchFamily="18" charset="0"/>
                                              </a:rPr>
                                            </m:ctrlPr>
                                          </m:sSubPr>
                                          <m:e>
                                            <m:r>
                                              <a:rPr lang="ar-AE" sz="1600">
                                                <a:latin typeface="Cambria Math" panose="02040503050406030204" pitchFamily="18" charset="0"/>
                                              </a:rPr>
                                              <m:t>𝛼</m:t>
                                            </m:r>
                                          </m:e>
                                          <m:sub>
                                            <m:r>
                                              <a:rPr lang="ar-AE" sz="1600">
                                                <a:latin typeface="Cambria Math" panose="02040503050406030204" pitchFamily="18" charset="0"/>
                                              </a:rPr>
                                              <m:t>𝑛</m:t>
                                            </m:r>
                                            <m:r>
                                              <a:rPr lang="ar-AE" sz="1600">
                                                <a:latin typeface="Cambria Math" panose="02040503050406030204" pitchFamily="18" charset="0"/>
                                              </a:rPr>
                                              <m:t>,</m:t>
                                            </m:r>
                                            <m:r>
                                              <a:rPr lang="ar-AE" sz="1600">
                                                <a:latin typeface="Cambria Math" panose="02040503050406030204" pitchFamily="18" charset="0"/>
                                              </a:rPr>
                                              <m:t>𝑖</m:t>
                                            </m:r>
                                          </m:sub>
                                        </m:sSub>
                                        <m:r>
                                          <a:rPr lang="ar-AE" sz="1600">
                                            <a:latin typeface="Cambria Math" panose="02040503050406030204" pitchFamily="18" charset="0"/>
                                          </a:rPr>
                                          <m:t>−</m:t>
                                        </m:r>
                                        <m:sSub>
                                          <m:sSubPr>
                                            <m:ctrlPr>
                                              <a:rPr lang="ar-AE" sz="1600" i="1">
                                                <a:latin typeface="Cambria Math" panose="02040503050406030204" pitchFamily="18" charset="0"/>
                                              </a:rPr>
                                            </m:ctrlPr>
                                          </m:sSubPr>
                                          <m:e>
                                            <m:r>
                                              <a:rPr lang="ar-AE" sz="1600">
                                                <a:latin typeface="Cambria Math" panose="02040503050406030204" pitchFamily="18" charset="0"/>
                                              </a:rPr>
                                              <m:t>𝛼</m:t>
                                            </m:r>
                                          </m:e>
                                          <m:sub>
                                            <m:r>
                                              <a:rPr lang="ar-AE" sz="1600">
                                                <a:latin typeface="Cambria Math" panose="02040503050406030204" pitchFamily="18" charset="0"/>
                                              </a:rPr>
                                              <m:t>0,</m:t>
                                            </m:r>
                                            <m:r>
                                              <a:rPr lang="ar-AE" sz="1600">
                                                <a:latin typeface="Cambria Math" panose="02040503050406030204" pitchFamily="18" charset="0"/>
                                              </a:rPr>
                                              <m:t>𝑖</m:t>
                                            </m:r>
                                          </m:sub>
                                        </m:sSub>
                                      </m:e>
                                    </m:d>
                                  </m:e>
                                  <m:sup>
                                    <m:r>
                                      <a:rPr lang="ar-AE" sz="1600">
                                        <a:latin typeface="Cambria Math" panose="02040503050406030204" pitchFamily="18" charset="0"/>
                                      </a:rPr>
                                      <m:t>2</m:t>
                                    </m:r>
                                  </m:sup>
                                </m:sSup>
                              </m:e>
                            </m:nary>
                            <m:r>
                              <a:rPr lang="ar-AE" sz="1600">
                                <a:latin typeface="Cambria Math" panose="02040503050406030204" pitchFamily="18" charset="0"/>
                              </a:rPr>
                              <m:t>−</m:t>
                            </m:r>
                            <m:sSubSup>
                              <m:sSubSupPr>
                                <m:ctrlPr>
                                  <a:rPr lang="ar-AE" sz="1600" i="1">
                                    <a:latin typeface="Cambria Math" panose="02040503050406030204" pitchFamily="18" charset="0"/>
                                  </a:rPr>
                                </m:ctrlPr>
                              </m:sSubSupPr>
                              <m:e>
                                <m:r>
                                  <a:rPr lang="ar-AE" sz="1600">
                                    <a:latin typeface="Cambria Math" panose="02040503050406030204" pitchFamily="18" charset="0"/>
                                  </a:rPr>
                                  <m:t>𝑀</m:t>
                                </m:r>
                              </m:e>
                              <m:sub>
                                <m:r>
                                  <a:rPr lang="ar-AE" sz="1600">
                                    <a:latin typeface="Cambria Math" panose="02040503050406030204" pitchFamily="18" charset="0"/>
                                  </a:rPr>
                                  <m:t>1</m:t>
                                </m:r>
                              </m:sub>
                              <m:sup>
                                <m:r>
                                  <a:rPr lang="ar-AE" sz="1600">
                                    <a:latin typeface="Cambria Math" panose="02040503050406030204" pitchFamily="18" charset="0"/>
                                  </a:rPr>
                                  <m:t>2</m:t>
                                </m:r>
                              </m:sup>
                            </m:sSubSup>
                            <m:d>
                              <m:dPr>
                                <m:ctrlPr>
                                  <a:rPr lang="ar-AE" sz="1600" i="1">
                                    <a:latin typeface="Cambria Math" panose="02040503050406030204" pitchFamily="18" charset="0"/>
                                  </a:rPr>
                                </m:ctrlPr>
                              </m:dPr>
                              <m:e>
                                <m:r>
                                  <a:rPr lang="ar-AE" sz="1600">
                                    <a:latin typeface="Cambria Math" panose="02040503050406030204" pitchFamily="18" charset="0"/>
                                  </a:rPr>
                                  <m:t>𝑛</m:t>
                                </m:r>
                              </m:e>
                            </m:d>
                          </m:e>
                        </m:mr>
                      </m:m>
                    </m:oMath>
                  </m:oMathPara>
                </a14:m>
                <a:endParaRPr lang="ar-AE" sz="1600" dirty="0"/>
              </a:p>
            </p:txBody>
          </p:sp>
        </mc:Choice>
        <mc:Fallback xmlns="">
          <p:sp>
            <p:nvSpPr>
              <p:cNvPr id="7" name="Text Placeholder 3">
                <a:extLst>
                  <a:ext uri="{FF2B5EF4-FFF2-40B4-BE49-F238E27FC236}">
                    <a16:creationId xmlns:a16="http://schemas.microsoft.com/office/drawing/2014/main" id="{ADFA9886-AB84-F1E2-50AD-AFD95C83BC48}"/>
                  </a:ext>
                </a:extLst>
              </p:cNvPr>
              <p:cNvSpPr txBox="1">
                <a:spLocks noRot="1" noChangeAspect="1" noMove="1" noResize="1" noEditPoints="1" noAdjustHandles="1" noChangeArrowheads="1" noChangeShapeType="1" noTextEdit="1"/>
              </p:cNvSpPr>
              <p:nvPr/>
            </p:nvSpPr>
            <p:spPr>
              <a:xfrm>
                <a:off x="4899660" y="858442"/>
                <a:ext cx="4320539" cy="1389458"/>
              </a:xfrm>
              <a:prstGeom prst="rect">
                <a:avLst/>
              </a:prstGeom>
              <a:blipFill>
                <a:blip r:embed="rId3"/>
                <a:stretch>
                  <a:fillRect t="-54054" b="-93694"/>
                </a:stretch>
              </a:blipFill>
            </p:spPr>
            <p:txBody>
              <a:bodyPr/>
              <a:lstStyle/>
              <a:p>
                <a:r>
                  <a:rPr lang="en-US">
                    <a:noFill/>
                  </a:rPr>
                  <a:t> </a:t>
                </a:r>
              </a:p>
            </p:txBody>
          </p:sp>
        </mc:Fallback>
      </mc:AlternateContent>
      <p:pic>
        <p:nvPicPr>
          <p:cNvPr id="8" name="Picture 1" descr="../figures/mixing_rate.png">
            <a:extLst>
              <a:ext uri="{FF2B5EF4-FFF2-40B4-BE49-F238E27FC236}">
                <a16:creationId xmlns:a16="http://schemas.microsoft.com/office/drawing/2014/main" id="{61629440-A4FB-4C93-0CBA-42F5ECDF092D}"/>
              </a:ext>
            </a:extLst>
          </p:cNvPr>
          <p:cNvPicPr>
            <a:picLocks noGrp="1" noChangeAspect="1"/>
          </p:cNvPicPr>
          <p:nvPr/>
        </p:nvPicPr>
        <p:blipFill>
          <a:blip r:embed="rId4"/>
          <a:stretch>
            <a:fillRect/>
          </a:stretch>
        </p:blipFill>
        <p:spPr bwMode="auto">
          <a:xfrm>
            <a:off x="0" y="1057586"/>
            <a:ext cx="5107747" cy="4085914"/>
          </a:xfrm>
          <a:prstGeom prst="rect">
            <a:avLst/>
          </a:prstGeom>
          <a:noFill/>
          <a:ln w="9525">
            <a:noFill/>
            <a:headEnd/>
            <a:tailEnd/>
          </a:ln>
        </p:spPr>
      </p:pic>
      <p:pic>
        <p:nvPicPr>
          <p:cNvPr id="9" name="Picture 1" descr="https://github.com/Beforerr/energetic_particles/blob/18d460f1999491b65530e8b7313d673c6ff482e9/figures/para_diffusion.png?raw=true">
            <a:extLst>
              <a:ext uri="{FF2B5EF4-FFF2-40B4-BE49-F238E27FC236}">
                <a16:creationId xmlns:a16="http://schemas.microsoft.com/office/drawing/2014/main" id="{30C9B310-6B33-E98D-3A8E-1FD7258A8E68}"/>
              </a:ext>
            </a:extLst>
          </p:cNvPr>
          <p:cNvPicPr>
            <a:picLocks noGrp="1" noChangeAspect="1"/>
          </p:cNvPicPr>
          <p:nvPr/>
        </p:nvPicPr>
        <p:blipFill>
          <a:blip r:embed="rId5"/>
          <a:stretch>
            <a:fillRect/>
          </a:stretch>
        </p:blipFill>
        <p:spPr bwMode="auto">
          <a:xfrm>
            <a:off x="5394960" y="2327057"/>
            <a:ext cx="3749040" cy="2816443"/>
          </a:xfrm>
          <a:prstGeom prst="rect">
            <a:avLst/>
          </a:prstGeom>
          <a:noFill/>
          <a:ln w="9525">
            <a:noFill/>
            <a:headEnd/>
            <a:tailEnd/>
          </a:ln>
        </p:spPr>
      </p:pic>
    </p:spTree>
    <p:extLst>
      <p:ext uri="{BB962C8B-B14F-4D97-AF65-F5344CB8AC3E}">
        <p14:creationId xmlns:p14="http://schemas.microsoft.com/office/powerpoint/2010/main" val="7090070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Implications for Particle Transport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57200" y="1200150"/>
                <a:ext cx="8229600" cy="4019919"/>
              </a:xfrm>
            </p:spPr>
            <p:txBody>
              <a:bodyPr>
                <a:normAutofit/>
              </a:bodyPr>
              <a:lstStyle/>
              <a:p>
                <a:pPr marL="0" lvl="0" indent="0">
                  <a:buNone/>
                </a:pPr>
                <a14:m>
                  <m:oMathPara xmlns:m="http://schemas.openxmlformats.org/officeDocument/2006/math">
                    <m:oMathParaPr>
                      <m:jc m:val="centerGroup"/>
                    </m:oMathParaPr>
                    <m:oMath xmlns:m="http://schemas.openxmlformats.org/officeDocument/2006/math">
                      <m:r>
                        <a:rPr>
                          <a:latin typeface="Cambria Math" panose="02040503050406030204" pitchFamily="18" charset="0"/>
                        </a:rPr>
                        <m:t>h</m:t>
                      </m:r>
                      <m:r>
                        <a:rPr>
                          <a:latin typeface="Cambria Math" panose="02040503050406030204" pitchFamily="18" charset="0"/>
                        </a:rPr>
                        <m:t>=</m:t>
                      </m:r>
                      <m:f>
                        <m:fPr>
                          <m:ctrlPr>
                            <a:rPr i="1">
                              <a:latin typeface="Cambria Math" panose="02040503050406030204" pitchFamily="18" charset="0"/>
                            </a:rPr>
                          </m:ctrlPr>
                        </m:fPr>
                        <m:num>
                          <m:sSup>
                            <m:sSupPr>
                              <m:ctrlPr>
                                <a:rPr i="1">
                                  <a:latin typeface="Cambria Math" panose="02040503050406030204" pitchFamily="18" charset="0"/>
                                </a:rPr>
                              </m:ctrlPr>
                            </m:sSupPr>
                            <m:e>
                              <m:r>
                                <a:rPr>
                                  <a:latin typeface="Cambria Math" panose="02040503050406030204" pitchFamily="18" charset="0"/>
                                </a:rPr>
                                <m:t>𝑞</m:t>
                              </m:r>
                            </m:e>
                            <m:sup>
                              <m:r>
                                <a:rPr>
                                  <a:latin typeface="Cambria Math" panose="02040503050406030204" pitchFamily="18" charset="0"/>
                                </a:rPr>
                                <m:t>2</m:t>
                              </m:r>
                            </m:sup>
                          </m:sSup>
                          <m:sSup>
                            <m:sSupPr>
                              <m:ctrlPr>
                                <a:rPr i="1">
                                  <a:latin typeface="Cambria Math" panose="02040503050406030204" pitchFamily="18" charset="0"/>
                                </a:rPr>
                              </m:ctrlPr>
                            </m:sSupPr>
                            <m:e>
                              <m:r>
                                <a:rPr>
                                  <a:latin typeface="Cambria Math" panose="02040503050406030204" pitchFamily="18" charset="0"/>
                                </a:rPr>
                                <m:t>𝐿</m:t>
                              </m:r>
                            </m:e>
                            <m:sup>
                              <m:r>
                                <a:rPr>
                                  <a:latin typeface="Cambria Math" panose="02040503050406030204" pitchFamily="18" charset="0"/>
                                </a:rPr>
                                <m:t>2</m:t>
                              </m:r>
                            </m:sup>
                          </m:sSup>
                          <m:sSubSup>
                            <m:sSubSupPr>
                              <m:ctrlPr>
                                <a:rPr i="1">
                                  <a:latin typeface="Cambria Math" panose="02040503050406030204" pitchFamily="18" charset="0"/>
                                </a:rPr>
                              </m:ctrlPr>
                            </m:sSubSupPr>
                            <m:e>
                              <m:r>
                                <a:rPr>
                                  <a:latin typeface="Cambria Math" panose="02040503050406030204" pitchFamily="18" charset="0"/>
                                </a:rPr>
                                <m:t>𝐵</m:t>
                              </m:r>
                            </m:e>
                            <m:sub>
                              <m:r>
                                <a:rPr>
                                  <a:latin typeface="Cambria Math" panose="02040503050406030204" pitchFamily="18" charset="0"/>
                                </a:rPr>
                                <m:t>𝑡</m:t>
                              </m:r>
                            </m:sub>
                            <m:sup>
                              <m:r>
                                <a:rPr>
                                  <a:latin typeface="Cambria Math" panose="02040503050406030204" pitchFamily="18" charset="0"/>
                                </a:rPr>
                                <m:t>2</m:t>
                              </m:r>
                            </m:sup>
                          </m:sSubSup>
                        </m:num>
                        <m:den>
                          <m:r>
                            <a:rPr>
                              <a:latin typeface="Cambria Math" panose="02040503050406030204" pitchFamily="18" charset="0"/>
                            </a:rPr>
                            <m:t>𝑚</m:t>
                          </m:r>
                          <m:sSup>
                            <m:sSupPr>
                              <m:ctrlPr>
                                <a:rPr i="1">
                                  <a:latin typeface="Cambria Math" panose="02040503050406030204" pitchFamily="18" charset="0"/>
                                </a:rPr>
                              </m:ctrlPr>
                            </m:sSupPr>
                            <m:e>
                              <m:r>
                                <a:rPr>
                                  <a:latin typeface="Cambria Math" panose="02040503050406030204" pitchFamily="18" charset="0"/>
                                </a:rPr>
                                <m:t>𝑐</m:t>
                              </m:r>
                            </m:e>
                            <m:sup>
                              <m:r>
                                <a:rPr>
                                  <a:latin typeface="Cambria Math" panose="02040503050406030204" pitchFamily="18" charset="0"/>
                                </a:rPr>
                                <m:t>2</m:t>
                              </m:r>
                            </m:sup>
                          </m:sSup>
                        </m:den>
                      </m:f>
                    </m:oMath>
                  </m:oMathPara>
                </a14:m>
                <a:endParaRPr dirty="0"/>
              </a:p>
              <a:p>
                <a:pPr marL="0" lvl="0" indent="0">
                  <a:buNone/>
                </a:pPr>
                <a:endParaRPr lang="en-US" dirty="0">
                  <a:latin typeface="Cambria Math" panose="02040503050406030204" pitchFamily="18" charset="0"/>
                </a:endParaRPr>
              </a:p>
              <a:p>
                <a:pPr marL="0" lvl="0" indent="0">
                  <a:buNone/>
                </a:pPr>
                <a14:m>
                  <m:oMath xmlns:m="http://schemas.openxmlformats.org/officeDocument/2006/math">
                    <m:r>
                      <a:rPr>
                        <a:latin typeface="Cambria Math" panose="02040503050406030204" pitchFamily="18" charset="0"/>
                      </a:rPr>
                      <m:t>𝐵</m:t>
                    </m:r>
                    <m:r>
                      <a:rPr>
                        <a:latin typeface="Cambria Math" panose="02040503050406030204" pitchFamily="18" charset="0"/>
                      </a:rPr>
                      <m:t>∼1/</m:t>
                    </m:r>
                    <m:r>
                      <a:rPr>
                        <a:latin typeface="Cambria Math" panose="02040503050406030204" pitchFamily="18" charset="0"/>
                      </a:rPr>
                      <m:t>𝑟</m:t>
                    </m:r>
                  </m:oMath>
                </a14:m>
                <a:r>
                  <a:rPr dirty="0"/>
                  <a:t> and </a:t>
                </a:r>
                <a14:m>
                  <m:oMath xmlns:m="http://schemas.openxmlformats.org/officeDocument/2006/math">
                    <m:r>
                      <a:rPr>
                        <a:latin typeface="Cambria Math" panose="02040503050406030204" pitchFamily="18" charset="0"/>
                      </a:rPr>
                      <m:t>𝐿</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𝑑</m:t>
                        </m:r>
                      </m:e>
                      <m:sub>
                        <m:r>
                          <a:rPr>
                            <a:latin typeface="Cambria Math" panose="02040503050406030204" pitchFamily="18" charset="0"/>
                          </a:rPr>
                          <m:t>𝑖</m:t>
                        </m:r>
                      </m:sub>
                    </m:sSub>
                    <m:r>
                      <a:rPr>
                        <a:latin typeface="Cambria Math" panose="02040503050406030204" pitchFamily="18" charset="0"/>
                      </a:rPr>
                      <m:t> </m:t>
                    </m:r>
                    <m:r>
                      <a:rPr lang="en-US">
                        <a:latin typeface="Cambria Math" panose="02040503050406030204" pitchFamily="18" charset="0"/>
                      </a:rPr>
                      <m:t>∼</m:t>
                    </m:r>
                    <m:sSup>
                      <m:sSupPr>
                        <m:ctrlPr>
                          <a:rPr i="1">
                            <a:latin typeface="Cambria Math" panose="02040503050406030204" pitchFamily="18" charset="0"/>
                          </a:rPr>
                        </m:ctrlPr>
                      </m:sSupPr>
                      <m:e>
                        <m:r>
                          <a:rPr>
                            <a:latin typeface="Cambria Math" panose="02040503050406030204" pitchFamily="18" charset="0"/>
                          </a:rPr>
                          <m:t>𝑛</m:t>
                        </m:r>
                      </m:e>
                      <m:sup>
                        <m:r>
                          <a:rPr>
                            <a:latin typeface="Cambria Math" panose="02040503050406030204" pitchFamily="18" charset="0"/>
                          </a:rPr>
                          <m:t>−1/2</m:t>
                        </m:r>
                      </m:sup>
                    </m:sSup>
                    <m:r>
                      <a:rPr>
                        <a:latin typeface="Cambria Math" panose="02040503050406030204" pitchFamily="18" charset="0"/>
                      </a:rPr>
                      <m:t> </m:t>
                    </m:r>
                    <m:r>
                      <a:rPr lang="en-US">
                        <a:latin typeface="Cambria Math" panose="02040503050406030204" pitchFamily="18" charset="0"/>
                      </a:rPr>
                      <m:t>∼</m:t>
                    </m:r>
                    <m:r>
                      <a:rPr>
                        <a:latin typeface="Cambria Math" panose="02040503050406030204" pitchFamily="18" charset="0"/>
                      </a:rPr>
                      <m:t>𝑟</m:t>
                    </m:r>
                  </m:oMath>
                </a14:m>
                <a:r>
                  <a:rPr dirty="0"/>
                  <a:t> </a:t>
                </a:r>
                <a:endParaRPr lang="en-US" dirty="0"/>
              </a:p>
              <a:p>
                <a:pPr marL="0" lvl="0" indent="0">
                  <a:buNone/>
                </a:pPr>
                <a:endParaRPr lang="en-US" dirty="0"/>
              </a:p>
              <a:p>
                <a:pPr marL="0" lvl="0" indent="0">
                  <a:buNone/>
                </a:pPr>
                <a:r>
                  <a:rPr dirty="0"/>
                  <a:t>=&gt; </a:t>
                </a:r>
                <a:r>
                  <a:rPr lang="en-US" dirty="0"/>
                  <a:t>C</a:t>
                </a:r>
                <a:r>
                  <a:rPr dirty="0"/>
                  <a:t>ontinuous scattering by current sheets during propagation </a:t>
                </a:r>
                <a:endParaRPr lang="en-US" dirty="0"/>
              </a:p>
              <a:p>
                <a:pPr marL="0" lvl="0" indent="0">
                  <a:buNone/>
                </a:pPr>
                <a:r>
                  <a:rPr dirty="0"/>
                  <a:t>=&gt; </a:t>
                </a:r>
                <a:r>
                  <a:rPr lang="en-US" dirty="0"/>
                  <a:t>H</a:t>
                </a:r>
                <a:r>
                  <a:rPr dirty="0"/>
                  <a:t>igher occurrence rate of current sheets closer to the Sun </a:t>
                </a:r>
                <a:endParaRPr lang="en-US" dirty="0"/>
              </a:p>
              <a:p>
                <a:pPr marL="0" lvl="0" indent="0">
                  <a:buNone/>
                </a:pPr>
                <a:r>
                  <a:rPr dirty="0"/>
                  <a:t>=&gt; ???</a:t>
                </a:r>
                <a:r>
                  <a:rPr lang="en-US" dirty="0"/>
                  <a:t> </a:t>
                </a:r>
                <a:r>
                  <a:rPr dirty="0"/>
                  <a:t>Large gradual solar energetic particle events</a:t>
                </a:r>
                <a:r>
                  <a:rPr lang="en-US" dirty="0"/>
                  <a:t> </a:t>
                </a:r>
                <a:r>
                  <a:rPr dirty="0"/>
                  <a: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57200" y="1200150"/>
                <a:ext cx="8229600" cy="4019919"/>
              </a:xfrm>
              <a:blipFill>
                <a:blip r:embed="rId3"/>
                <a:stretch>
                  <a:fillRect l="-1235"/>
                </a:stretch>
              </a:blipFill>
            </p:spPr>
            <p:txBody>
              <a:bodyPr/>
              <a:lstStyle/>
              <a:p>
                <a:r>
                  <a:rPr lang="en-US">
                    <a:noFill/>
                  </a:rPr>
                  <a:t> </a:t>
                </a:r>
              </a:p>
            </p:txBody>
          </p:sp>
        </mc:Fallback>
      </mc:AlternateContent>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Conclusions</a:t>
            </a:r>
          </a:p>
        </p:txBody>
      </p:sp>
      <p:pic>
        <p:nvPicPr>
          <p:cNvPr id="3" name="Picture 1" descr="images/abstract.png"/>
          <p:cNvPicPr>
            <a:picLocks noGrp="1" noChangeAspect="1"/>
          </p:cNvPicPr>
          <p:nvPr/>
        </p:nvPicPr>
        <p:blipFill>
          <a:blip r:embed="rId3"/>
          <a:stretch>
            <a:fillRect/>
          </a:stretch>
        </p:blipFill>
        <p:spPr bwMode="auto">
          <a:xfrm>
            <a:off x="637093" y="1063229"/>
            <a:ext cx="7869814" cy="3949700"/>
          </a:xfrm>
          <a:prstGeom prst="rect">
            <a:avLst/>
          </a:prstGeom>
          <a:noFill/>
          <a:ln w="9525">
            <a:noFill/>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References</a:t>
            </a:r>
          </a:p>
        </p:txBody>
      </p:sp>
      <p:sp>
        <p:nvSpPr>
          <p:cNvPr id="3" name="Content Placeholder 2"/>
          <p:cNvSpPr>
            <a:spLocks noGrp="1"/>
          </p:cNvSpPr>
          <p:nvPr>
            <p:ph idx="1"/>
          </p:nvPr>
        </p:nvSpPr>
        <p:spPr/>
        <p:txBody>
          <a:bodyPr>
            <a:normAutofit fontScale="85000" lnSpcReduction="10000"/>
          </a:bodyPr>
          <a:lstStyle/>
          <a:p>
            <a:pPr marL="0" lvl="0" indent="0">
              <a:buNone/>
            </a:pPr>
            <a:r>
              <a:rPr lang="en-US" sz="1400" dirty="0"/>
              <a:t>Artemyev, A. V., A. I. </a:t>
            </a:r>
            <a:r>
              <a:rPr lang="en-US" sz="1400" dirty="0" err="1"/>
              <a:t>Neishtadt</a:t>
            </a:r>
            <a:r>
              <a:rPr lang="en-US" sz="1400" dirty="0"/>
              <a:t>, A. A. Vasiliev, V. Angelopoulos, A. A. Vinogradov, and L. M. </a:t>
            </a:r>
            <a:r>
              <a:rPr lang="en-US" sz="1400" dirty="0" err="1"/>
              <a:t>Zelenyi</a:t>
            </a:r>
            <a:r>
              <a:rPr lang="en-US" sz="1400" dirty="0"/>
              <a:t>. 2020. “Superfast Ion Scattering by Solar Wind Discontinuities.” </a:t>
            </a:r>
            <a:r>
              <a:rPr lang="en-US" sz="1400" i="1" dirty="0"/>
              <a:t>Physical Review E</a:t>
            </a:r>
            <a:r>
              <a:rPr lang="en-US" sz="1400" dirty="0"/>
              <a:t> 102 (3): 033201. </a:t>
            </a:r>
            <a:r>
              <a:rPr lang="en-US" sz="1400" dirty="0">
                <a:hlinkClick r:id="rId2"/>
              </a:rPr>
              <a:t>https://doi.org/10.1103/PhysRevE.102.033201</a:t>
            </a:r>
            <a:r>
              <a:rPr lang="en-US" sz="1400" dirty="0"/>
              <a:t>.</a:t>
            </a:r>
          </a:p>
          <a:p>
            <a:pPr marL="0" lvl="0" indent="0">
              <a:buNone/>
            </a:pPr>
            <a:r>
              <a:rPr lang="en-US" sz="1400" dirty="0"/>
              <a:t>Desai, Mihir, and Joe </a:t>
            </a:r>
            <a:r>
              <a:rPr lang="en-US" sz="1400" dirty="0" err="1"/>
              <a:t>Giacalone</a:t>
            </a:r>
            <a:r>
              <a:rPr lang="en-US" sz="1400" dirty="0"/>
              <a:t>. 2016. “Large Gradual Solar Energetic Particle Events.” </a:t>
            </a:r>
            <a:r>
              <a:rPr lang="en-US" sz="1400" i="1" dirty="0"/>
              <a:t>Living Reviews in Solar Physics</a:t>
            </a:r>
            <a:r>
              <a:rPr lang="en-US" sz="1400" dirty="0"/>
              <a:t> 13 (1): 3. </a:t>
            </a:r>
            <a:r>
              <a:rPr lang="en-US" sz="1400" dirty="0">
                <a:hlinkClick r:id="rId3"/>
              </a:rPr>
              <a:t>https://doi.org/10.1007/s41116-016-0002-5</a:t>
            </a:r>
            <a:r>
              <a:rPr lang="en-US" sz="1400" dirty="0"/>
              <a:t>.</a:t>
            </a:r>
          </a:p>
          <a:p>
            <a:pPr marL="0" lvl="0" indent="0">
              <a:buNone/>
            </a:pPr>
            <a:r>
              <a:rPr lang="en-US" sz="1400" dirty="0" err="1"/>
              <a:t>Giacalone</a:t>
            </a:r>
            <a:r>
              <a:rPr lang="en-US" sz="1400" dirty="0"/>
              <a:t>, J., and J. R. </a:t>
            </a:r>
            <a:r>
              <a:rPr lang="en-US" sz="1400" dirty="0" err="1"/>
              <a:t>Jokipii</a:t>
            </a:r>
            <a:r>
              <a:rPr lang="en-US" sz="1400" dirty="0"/>
              <a:t>. 1999. “The Transport of Cosmic Rays Across a Turbulent Magnetic Field.” </a:t>
            </a:r>
            <a:r>
              <a:rPr lang="en-US" sz="1400" i="1" dirty="0"/>
              <a:t>The Astrophysical Journal</a:t>
            </a:r>
            <a:r>
              <a:rPr lang="en-US" sz="1400" dirty="0"/>
              <a:t> 520 (1): 204. </a:t>
            </a:r>
            <a:r>
              <a:rPr lang="en-US" sz="1400" dirty="0">
                <a:hlinkClick r:id="rId4"/>
              </a:rPr>
              <a:t>https://doi.org/10.1086/307452</a:t>
            </a:r>
            <a:r>
              <a:rPr lang="en-US" sz="1400" dirty="0"/>
              <a:t>.</a:t>
            </a:r>
          </a:p>
          <a:p>
            <a:pPr marL="0" lvl="0" indent="0">
              <a:buNone/>
            </a:pPr>
            <a:r>
              <a:rPr lang="en-US" sz="1400" dirty="0"/>
              <a:t>Hussain, A. K. M. F. 1983. “Coherent Structures—Reality and Myth.” </a:t>
            </a:r>
            <a:r>
              <a:rPr lang="en-US" sz="1400" i="1" dirty="0"/>
              <a:t>Physics of Fluids</a:t>
            </a:r>
            <a:r>
              <a:rPr lang="en-US" sz="1400" dirty="0"/>
              <a:t> 26 (10): 2816–50. </a:t>
            </a:r>
            <a:r>
              <a:rPr lang="en-US" sz="1400" dirty="0">
                <a:hlinkClick r:id="rId5"/>
              </a:rPr>
              <a:t>https://doi.org/10.1063/1.864048</a:t>
            </a:r>
            <a:r>
              <a:rPr lang="en-US" sz="1400" dirty="0"/>
              <a:t>.</a:t>
            </a:r>
          </a:p>
          <a:p>
            <a:pPr marL="0" lvl="0" indent="0">
              <a:buNone/>
            </a:pPr>
            <a:r>
              <a:rPr lang="en-US" sz="1400" dirty="0"/>
              <a:t>Liu, Y. Y., J. B. Cao, H. S. Fu, Z. Wang, Z. Z. Guo, and R. J. He. 2023. “Failures of Minimum Variance Analysis in Diagnosing Planar Structures in Space.” </a:t>
            </a:r>
            <a:r>
              <a:rPr lang="en-US" sz="1400" i="1" dirty="0"/>
              <a:t>The Astrophysical Journal Supplement Series</a:t>
            </a:r>
            <a:r>
              <a:rPr lang="en-US" sz="1400" dirty="0"/>
              <a:t> 267 (1): 13. </a:t>
            </a:r>
            <a:r>
              <a:rPr lang="en-US" sz="1400" dirty="0">
                <a:hlinkClick r:id="rId6"/>
              </a:rPr>
              <a:t>https://doi.org/10.3847/1538-4365/acdd58</a:t>
            </a:r>
            <a:r>
              <a:rPr lang="en-US" sz="1400" dirty="0"/>
              <a:t>.</a:t>
            </a:r>
          </a:p>
          <a:p>
            <a:pPr marL="0" lvl="0" indent="0">
              <a:buNone/>
            </a:pPr>
            <a:r>
              <a:rPr lang="en-US" sz="1400" dirty="0" err="1"/>
              <a:t>Malara</a:t>
            </a:r>
            <a:r>
              <a:rPr lang="en-US" sz="1400" dirty="0"/>
              <a:t>, Francesco, S. Perri, J. </a:t>
            </a:r>
            <a:r>
              <a:rPr lang="en-US" sz="1400" dirty="0" err="1"/>
              <a:t>Giacalone</a:t>
            </a:r>
            <a:r>
              <a:rPr lang="en-US" sz="1400" dirty="0"/>
              <a:t>, and G. Zimbardo. 2023. “Energetic Particle Dynamics in a Simplified Model of a Solar Wind Magnetic Switchback.” </a:t>
            </a:r>
            <a:r>
              <a:rPr lang="en-US" sz="1400" i="1" dirty="0"/>
              <a:t>Astronomy &amp; Astrophysics</a:t>
            </a:r>
            <a:r>
              <a:rPr lang="en-US" sz="1400" dirty="0"/>
              <a:t> 677 (September): A69. </a:t>
            </a:r>
            <a:r>
              <a:rPr lang="en-US" sz="1400" dirty="0">
                <a:hlinkClick r:id="rId7"/>
              </a:rPr>
              <a:t>https://doi.org/10.1051/0004-6361/202346990</a:t>
            </a:r>
            <a:r>
              <a:rPr lang="en-US" sz="1400" dirty="0"/>
              <a:t>.</a:t>
            </a:r>
          </a:p>
          <a:p>
            <a:pPr marL="0" lvl="0" indent="0">
              <a:buNone/>
            </a:pPr>
            <a:r>
              <a:rPr lang="en-US" sz="1400" dirty="0" err="1"/>
              <a:t>Malara</a:t>
            </a:r>
            <a:r>
              <a:rPr lang="en-US" sz="1400" dirty="0"/>
              <a:t>, Francesco, Silvia Perri, and Gaetano Zimbardo. 2021. “Charged-Particle Chaotic Dynamics in Rotational Discontinuities.” </a:t>
            </a:r>
            <a:r>
              <a:rPr lang="en-US" sz="1400" i="1" dirty="0"/>
              <a:t>Physical Review E</a:t>
            </a:r>
            <a:r>
              <a:rPr lang="en-US" sz="1400" dirty="0"/>
              <a:t> 104 (2): 025208. </a:t>
            </a:r>
            <a:r>
              <a:rPr lang="en-US" sz="1400" dirty="0">
                <a:hlinkClick r:id="rId8"/>
              </a:rPr>
              <a:t>https://doi.org/10.1103/PhysRevE.104.025208</a:t>
            </a:r>
            <a:r>
              <a:rPr lang="en-US" sz="1400" dirty="0"/>
              <a:t>.</a:t>
            </a:r>
          </a:p>
          <a:p>
            <a:pPr marL="0" lvl="0" indent="0">
              <a:buNone/>
            </a:pPr>
            <a:r>
              <a:rPr lang="en-US" sz="1400" dirty="0" err="1"/>
              <a:t>Moraal</a:t>
            </a:r>
            <a:r>
              <a:rPr lang="en-US" sz="1400" dirty="0"/>
              <a:t>, H. 2013. “Cosmic-Ray Modulation Equations.” </a:t>
            </a:r>
            <a:r>
              <a:rPr lang="en-US" sz="1400" i="1" dirty="0"/>
              <a:t>Space Science Reviews</a:t>
            </a:r>
            <a:r>
              <a:rPr lang="en-US" sz="1400" dirty="0"/>
              <a:t> 176 (1): 299–319. </a:t>
            </a:r>
            <a:r>
              <a:rPr lang="en-US" sz="1400" dirty="0">
                <a:hlinkClick r:id="rId9"/>
              </a:rPr>
              <a:t>https://doi.org/10.1007/s11214-011-9819-3</a:t>
            </a:r>
            <a:r>
              <a:rPr lang="en-US" sz="1400" dirty="0"/>
              <a:t>.</a:t>
            </a:r>
          </a:p>
          <a:p>
            <a:pPr marL="0" lvl="0" indent="0">
              <a:buNone/>
            </a:pPr>
            <a:r>
              <a:rPr lang="en-US" sz="1400" dirty="0" err="1"/>
              <a:t>Zelenyi</a:t>
            </a:r>
            <a:r>
              <a:rPr lang="en-US" sz="1400" dirty="0"/>
              <a:t>, L. M., A. I. </a:t>
            </a:r>
            <a:r>
              <a:rPr lang="en-US" sz="1400" dirty="0" err="1"/>
              <a:t>Neishtadt</a:t>
            </a:r>
            <a:r>
              <a:rPr lang="en-US" sz="1400" dirty="0"/>
              <a:t>, A. V. Artemyev, D. L. </a:t>
            </a:r>
            <a:r>
              <a:rPr lang="en-US" sz="1400" dirty="0" err="1"/>
              <a:t>Vainchtein</a:t>
            </a:r>
            <a:r>
              <a:rPr lang="en-US" sz="1400" dirty="0"/>
              <a:t>, and H. V. </a:t>
            </a:r>
            <a:r>
              <a:rPr lang="en-US" sz="1400" dirty="0" err="1"/>
              <a:t>Malova</a:t>
            </a:r>
            <a:r>
              <a:rPr lang="en-US" sz="1400" dirty="0"/>
              <a:t>. 2013. “</a:t>
            </a:r>
            <a:r>
              <a:rPr lang="en-US" sz="1400" dirty="0" err="1"/>
              <a:t>Quasiadiabatic</a:t>
            </a:r>
            <a:r>
              <a:rPr lang="en-US" sz="1400" dirty="0"/>
              <a:t> Dynamics of Charged Particles in a Space Plasma.” </a:t>
            </a:r>
            <a:r>
              <a:rPr lang="en-US" sz="1400" i="1" dirty="0"/>
              <a:t>Physics-</a:t>
            </a:r>
            <a:r>
              <a:rPr lang="en-US" sz="1400" i="1" dirty="0" err="1"/>
              <a:t>Uspekhi</a:t>
            </a:r>
            <a:r>
              <a:rPr lang="en-US" sz="1400" dirty="0"/>
              <a:t> 56 (4): 347. </a:t>
            </a:r>
            <a:r>
              <a:rPr lang="en-US" sz="1400" dirty="0">
                <a:hlinkClick r:id="rId10"/>
              </a:rPr>
              <a:t>https://doi.org/10.3367/UFNe.0183.201304b.0365</a:t>
            </a:r>
            <a:r>
              <a:rPr lang="en-US" sz="1400"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rPr dirty="0"/>
              <a:t>Introduction - Particle Transport in Turbulent Magnetic Field</a:t>
            </a:r>
          </a:p>
        </p:txBody>
      </p:sp>
      <p:pic>
        <p:nvPicPr>
          <p:cNvPr id="4" name="Picture 1" descr="images/giacaloneTransportCosmicRays1999-fig2.png"/>
          <p:cNvPicPr>
            <a:picLocks noGrp="1" noChangeAspect="1"/>
          </p:cNvPicPr>
          <p:nvPr/>
        </p:nvPicPr>
        <p:blipFill>
          <a:blip r:embed="rId3"/>
          <a:stretch>
            <a:fillRect/>
          </a:stretch>
        </p:blipFill>
        <p:spPr bwMode="auto">
          <a:xfrm>
            <a:off x="2819035" y="1248987"/>
            <a:ext cx="4409206" cy="3894513"/>
          </a:xfrm>
          <a:prstGeom prst="rect">
            <a:avLst/>
          </a:prstGeom>
          <a:noFill/>
          <a:ln w="9525">
            <a:noFill/>
            <a:headEnd/>
            <a:tailEnd/>
          </a:ln>
        </p:spPr>
      </p:pic>
      <p:sp>
        <p:nvSpPr>
          <p:cNvPr id="5" name="TextBox 3"/>
          <p:cNvSpPr txBox="1"/>
          <p:nvPr/>
        </p:nvSpPr>
        <p:spPr>
          <a:xfrm>
            <a:off x="7039132" y="2513834"/>
            <a:ext cx="2234408" cy="2500125"/>
          </a:xfrm>
          <a:prstGeom prst="rect">
            <a:avLst/>
          </a:prstGeom>
          <a:noFill/>
        </p:spPr>
        <p:txBody>
          <a:bodyPr/>
          <a:lstStyle/>
          <a:p>
            <a:pPr marL="0" lvl="0" indent="0" algn="ctr">
              <a:buNone/>
            </a:pPr>
            <a:r>
              <a:rPr dirty="0"/>
              <a:t>Sample particle trajectories of two protons superimposed on magnetic field lines</a:t>
            </a:r>
            <a:r>
              <a:rPr lang="en-US" dirty="0"/>
              <a:t>.</a:t>
            </a:r>
            <a:endParaRPr dirty="0"/>
          </a:p>
        </p:txBody>
      </p:sp>
      <p:sp>
        <p:nvSpPr>
          <p:cNvPr id="3" name="Content Placeholder 2"/>
          <p:cNvSpPr>
            <a:spLocks noGrp="1"/>
          </p:cNvSpPr>
          <p:nvPr>
            <p:ph idx="1"/>
          </p:nvPr>
        </p:nvSpPr>
        <p:spPr>
          <a:xfrm>
            <a:off x="203887" y="1243400"/>
            <a:ext cx="3002377" cy="3394472"/>
          </a:xfrm>
        </p:spPr>
        <p:txBody>
          <a:bodyPr>
            <a:normAutofit/>
          </a:bodyPr>
          <a:lstStyle/>
          <a:p>
            <a:pPr lvl="0"/>
            <a:r>
              <a:rPr sz="2000" dirty="0"/>
              <a:t>Parallel diffusion due to pitch-angle diffusion</a:t>
            </a:r>
            <a:endParaRPr lang="en-US" sz="2000" dirty="0"/>
          </a:p>
          <a:p>
            <a:pPr lvl="0"/>
            <a:endParaRPr sz="2000" dirty="0"/>
          </a:p>
          <a:p>
            <a:pPr lvl="0"/>
            <a:r>
              <a:rPr sz="2000" dirty="0"/>
              <a:t>Drift motion due to magnetic field inhomogeneities</a:t>
            </a:r>
            <a:endParaRPr lang="en-US" sz="2000" dirty="0"/>
          </a:p>
          <a:p>
            <a:pPr lvl="0"/>
            <a:endParaRPr sz="2000" dirty="0"/>
          </a:p>
          <a:p>
            <a:pPr lvl="0"/>
            <a:r>
              <a:rPr sz="2000" dirty="0"/>
              <a:t>Transverse diffusion due to random walk of magnetic lines</a:t>
            </a:r>
          </a:p>
        </p:txBody>
      </p:sp>
      <p:sp>
        <p:nvSpPr>
          <p:cNvPr id="7" name="TextBox 6">
            <a:extLst>
              <a:ext uri="{FF2B5EF4-FFF2-40B4-BE49-F238E27FC236}">
                <a16:creationId xmlns:a16="http://schemas.microsoft.com/office/drawing/2014/main" id="{4D5647E6-58A8-2BB0-D75B-3BFB0F0477BD}"/>
              </a:ext>
            </a:extLst>
          </p:cNvPr>
          <p:cNvSpPr txBox="1"/>
          <p:nvPr/>
        </p:nvSpPr>
        <p:spPr>
          <a:xfrm>
            <a:off x="6400800" y="4774168"/>
            <a:ext cx="4572000" cy="369332"/>
          </a:xfrm>
          <a:prstGeom prst="rect">
            <a:avLst/>
          </a:prstGeom>
          <a:noFill/>
        </p:spPr>
        <p:txBody>
          <a:bodyPr wrap="square">
            <a:spAutoFit/>
          </a:bodyPr>
          <a:lstStyle/>
          <a:p>
            <a:pPr marL="0" lvl="0" indent="0">
              <a:buNone/>
            </a:pPr>
            <a:r>
              <a:rPr lang="en-US" dirty="0" err="1"/>
              <a:t>Giacalone</a:t>
            </a:r>
            <a:r>
              <a:rPr lang="en-US" dirty="0"/>
              <a:t> and </a:t>
            </a:r>
            <a:r>
              <a:rPr lang="en-US" dirty="0" err="1"/>
              <a:t>Jokipii</a:t>
            </a:r>
            <a:r>
              <a:rPr lang="en-US" dirty="0"/>
              <a:t> (1999)</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4" name="Rectangle 206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9B9BABCA-BBC4-8EAA-A7CD-E72CB2ACAB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4387" r="2" b="14514"/>
          <a:stretch/>
        </p:blipFill>
        <p:spPr bwMode="auto">
          <a:xfrm>
            <a:off x="1891767" y="10"/>
            <a:ext cx="7252231" cy="5143490"/>
          </a:xfrm>
          <a:prstGeom prst="rect">
            <a:avLst/>
          </a:prstGeom>
          <a:noFill/>
          <a:extLst>
            <a:ext uri="{909E8E84-426E-40DD-AFC4-6F175D3DCCD1}">
              <a14:hiddenFill xmlns:a14="http://schemas.microsoft.com/office/drawing/2010/main">
                <a:solidFill>
                  <a:srgbClr val="FFFFFF"/>
                </a:solidFill>
              </a14:hiddenFill>
            </a:ext>
          </a:extLst>
        </p:spPr>
      </p:pic>
      <p:sp>
        <p:nvSpPr>
          <p:cNvPr id="2066" name="Rectangle 206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51435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28650" y="273843"/>
            <a:ext cx="2866641" cy="1424934"/>
          </a:xfrm>
        </p:spPr>
        <p:txBody>
          <a:bodyPr vert="horz" lIns="91440" tIns="45720" rIns="91440" bIns="45720" rtlCol="0" anchor="ctr">
            <a:normAutofit/>
          </a:bodyPr>
          <a:lstStyle/>
          <a:p>
            <a:pPr marL="0" lvl="0" indent="0" algn="l" defTabSz="914400">
              <a:lnSpc>
                <a:spcPct val="90000"/>
              </a:lnSpc>
            </a:pPr>
            <a:r>
              <a:rPr lang="en-US" sz="2300" dirty="0"/>
              <a:t>Introduction - Turbulence and Coherent Structures</a:t>
            </a:r>
          </a:p>
        </p:txBody>
      </p:sp>
      <p:sp>
        <p:nvSpPr>
          <p:cNvPr id="4" name="TextBox 3"/>
          <p:cNvSpPr txBox="1"/>
          <p:nvPr/>
        </p:nvSpPr>
        <p:spPr>
          <a:xfrm>
            <a:off x="338330" y="1694643"/>
            <a:ext cx="2866641" cy="2807072"/>
          </a:xfrm>
          <a:prstGeom prst="rect">
            <a:avLst/>
          </a:prstGeom>
        </p:spPr>
        <p:txBody>
          <a:bodyPr vert="horz" lIns="91440" tIns="45720" rIns="91440" bIns="45720" rtlCol="0">
            <a:normAutofit/>
          </a:bodyPr>
          <a:lstStyle/>
          <a:p>
            <a:pPr lvl="0" defTabSz="914400">
              <a:lnSpc>
                <a:spcPct val="90000"/>
              </a:lnSpc>
              <a:spcAft>
                <a:spcPts val="600"/>
              </a:spcAft>
            </a:pPr>
            <a:r>
              <a:rPr lang="en-US" sz="1400" dirty="0"/>
              <a:t>Cover image: A direct numerical simulation of MHD turbulence in the presence of a strong guide field. </a:t>
            </a:r>
          </a:p>
          <a:p>
            <a:pPr lvl="0" defTabSz="914400">
              <a:lnSpc>
                <a:spcPct val="90000"/>
              </a:lnSpc>
              <a:spcAft>
                <a:spcPts val="600"/>
              </a:spcAft>
            </a:pPr>
            <a:r>
              <a:rPr lang="en-US" sz="1400" dirty="0"/>
              <a:t>Development of strong current sheets and instabilities in the current density, in one of the planes perpendicular to the guide field. </a:t>
            </a:r>
          </a:p>
        </p:txBody>
      </p:sp>
      <p:pic>
        <p:nvPicPr>
          <p:cNvPr id="5" name="Picture 4">
            <a:extLst>
              <a:ext uri="{FF2B5EF4-FFF2-40B4-BE49-F238E27FC236}">
                <a16:creationId xmlns:a16="http://schemas.microsoft.com/office/drawing/2014/main" id="{8DB381A9-CFBC-43F4-0FE1-7953D6E8ECFE}"/>
              </a:ext>
            </a:extLst>
          </p:cNvPr>
          <p:cNvPicPr>
            <a:picLocks noChangeAspect="1"/>
          </p:cNvPicPr>
          <p:nvPr/>
        </p:nvPicPr>
        <p:blipFill>
          <a:blip r:embed="rId4"/>
          <a:stretch>
            <a:fillRect/>
          </a:stretch>
        </p:blipFill>
        <p:spPr>
          <a:xfrm>
            <a:off x="3283309" y="3859930"/>
            <a:ext cx="1949450" cy="1283570"/>
          </a:xfrm>
          <a:prstGeom prst="rect">
            <a:avLst/>
          </a:prstGeom>
        </p:spPr>
      </p:pic>
      <p:pic>
        <p:nvPicPr>
          <p:cNvPr id="6" name="Content Placeholder 3">
            <a:extLst>
              <a:ext uri="{FF2B5EF4-FFF2-40B4-BE49-F238E27FC236}">
                <a16:creationId xmlns:a16="http://schemas.microsoft.com/office/drawing/2014/main" id="{DD030CC8-23BB-1272-2EF4-6E8807F3972B}"/>
              </a:ext>
            </a:extLst>
          </p:cNvPr>
          <p:cNvPicPr>
            <a:picLocks noGrp="1" noChangeAspect="1"/>
          </p:cNvPicPr>
          <p:nvPr>
            <p:ph idx="1"/>
          </p:nvPr>
        </p:nvPicPr>
        <p:blipFill>
          <a:blip r:embed="rId5"/>
          <a:stretch>
            <a:fillRect/>
          </a:stretch>
        </p:blipFill>
        <p:spPr>
          <a:xfrm>
            <a:off x="4801227" y="0"/>
            <a:ext cx="4357044" cy="4002573"/>
          </a:xfrm>
          <a:prstGeom prst="rect">
            <a:avLst/>
          </a:prstGeom>
        </p:spPr>
      </p:pic>
      <p:sp>
        <p:nvSpPr>
          <p:cNvPr id="8" name="TextBox 7">
            <a:extLst>
              <a:ext uri="{FF2B5EF4-FFF2-40B4-BE49-F238E27FC236}">
                <a16:creationId xmlns:a16="http://schemas.microsoft.com/office/drawing/2014/main" id="{A9D9F0A2-240C-45F6-356E-42CAD92EC73C}"/>
              </a:ext>
            </a:extLst>
          </p:cNvPr>
          <p:cNvSpPr txBox="1"/>
          <p:nvPr/>
        </p:nvSpPr>
        <p:spPr>
          <a:xfrm>
            <a:off x="6872271" y="0"/>
            <a:ext cx="4572000" cy="369332"/>
          </a:xfrm>
          <a:prstGeom prst="rect">
            <a:avLst/>
          </a:prstGeom>
          <a:noFill/>
        </p:spPr>
        <p:txBody>
          <a:bodyPr wrap="square">
            <a:spAutoFit/>
          </a:bodyPr>
          <a:lstStyle/>
          <a:p>
            <a:r>
              <a:rPr lang="en-US" dirty="0"/>
              <a:t>Hussain (1983)</a:t>
            </a:r>
          </a:p>
        </p:txBody>
      </p:sp>
      <p:sp>
        <p:nvSpPr>
          <p:cNvPr id="10" name="TextBox 9">
            <a:extLst>
              <a:ext uri="{FF2B5EF4-FFF2-40B4-BE49-F238E27FC236}">
                <a16:creationId xmlns:a16="http://schemas.microsoft.com/office/drawing/2014/main" id="{0A391A6F-9C95-0D15-BFAC-C468856AB455}"/>
              </a:ext>
            </a:extLst>
          </p:cNvPr>
          <p:cNvSpPr txBox="1"/>
          <p:nvPr/>
        </p:nvSpPr>
        <p:spPr>
          <a:xfrm>
            <a:off x="0" y="3444724"/>
            <a:ext cx="3432093" cy="1754326"/>
          </a:xfrm>
          <a:prstGeom prst="rect">
            <a:avLst/>
          </a:prstGeom>
          <a:noFill/>
        </p:spPr>
        <p:txBody>
          <a:bodyPr wrap="square">
            <a:spAutoFit/>
          </a:bodyPr>
          <a:lstStyle/>
          <a:p>
            <a:pPr marL="0" lvl="0" indent="0">
              <a:buNone/>
            </a:pPr>
            <a:r>
              <a:rPr lang="en-US" dirty="0"/>
              <a:t>T</a:t>
            </a:r>
            <a:r>
              <a:rPr lang="en-US" sz="1800" dirty="0"/>
              <a:t>urbulence should not be regarded merely as a collection of random fluctuations.</a:t>
            </a:r>
          </a:p>
          <a:p>
            <a:pPr marL="0" lvl="0" indent="0">
              <a:buNone/>
            </a:pPr>
            <a:r>
              <a:rPr lang="en-US" sz="1800" dirty="0"/>
              <a:t> Instead, the nonlinear energy cascade process results in the formation of coherent structures.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Introduction - Particle Motion in Magnetic Field</a:t>
            </a:r>
          </a:p>
        </p:txBody>
      </p:sp>
      <p:pic>
        <p:nvPicPr>
          <p:cNvPr id="3" name="Picture 1" descr="./images/moraalCosmicRayModulationEquations2013-fig1.png"/>
          <p:cNvPicPr>
            <a:picLocks noGrp="1" noChangeAspect="1"/>
          </p:cNvPicPr>
          <p:nvPr/>
        </p:nvPicPr>
        <p:blipFill>
          <a:blip r:embed="rId3"/>
          <a:stretch>
            <a:fillRect/>
          </a:stretch>
        </p:blipFill>
        <p:spPr bwMode="auto">
          <a:xfrm>
            <a:off x="693420" y="887429"/>
            <a:ext cx="4274820" cy="4256071"/>
          </a:xfrm>
          <a:prstGeom prst="rect">
            <a:avLst/>
          </a:prstGeom>
          <a:noFill/>
          <a:ln w="9525">
            <a:noFill/>
            <a:headEnd/>
            <a:tailEnd/>
          </a:ln>
        </p:spPr>
      </p:pic>
      <p:sp>
        <p:nvSpPr>
          <p:cNvPr id="4" name="TextBox 3"/>
          <p:cNvSpPr txBox="1"/>
          <p:nvPr/>
        </p:nvSpPr>
        <p:spPr>
          <a:xfrm>
            <a:off x="914400" y="4818141"/>
            <a:ext cx="8229600" cy="508000"/>
          </a:xfrm>
          <a:prstGeom prst="rect">
            <a:avLst/>
          </a:prstGeom>
          <a:noFill/>
        </p:spPr>
        <p:txBody>
          <a:bodyPr/>
          <a:lstStyle/>
          <a:p>
            <a:pPr marL="0" lvl="0" indent="0" algn="ctr">
              <a:buNone/>
            </a:pPr>
            <a:r>
              <a:rPr dirty="0" err="1"/>
              <a:t>Moraal</a:t>
            </a:r>
            <a:r>
              <a:rPr dirty="0"/>
              <a:t> (2013)</a:t>
            </a:r>
          </a:p>
        </p:txBody>
      </p:sp>
      <p:sp>
        <p:nvSpPr>
          <p:cNvPr id="5" name="TextBox 4">
            <a:extLst>
              <a:ext uri="{FF2B5EF4-FFF2-40B4-BE49-F238E27FC236}">
                <a16:creationId xmlns:a16="http://schemas.microsoft.com/office/drawing/2014/main" id="{1A063169-5199-FA78-0B77-551557997775}"/>
              </a:ext>
            </a:extLst>
          </p:cNvPr>
          <p:cNvSpPr txBox="1"/>
          <p:nvPr/>
        </p:nvSpPr>
        <p:spPr>
          <a:xfrm>
            <a:off x="4655820" y="1063228"/>
            <a:ext cx="4617720" cy="3493532"/>
          </a:xfrm>
          <a:prstGeom prst="rect">
            <a:avLst/>
          </a:prstGeom>
          <a:noFill/>
        </p:spPr>
        <p:txBody>
          <a:bodyPr/>
          <a:lstStyle/>
          <a:p>
            <a:pPr marL="342900" lvl="0" indent="-342900">
              <a:buAutoNum type="alphaLcParenBoth"/>
            </a:pPr>
            <a:r>
              <a:rPr lang="en-US" dirty="0"/>
              <a:t>In a uniform magnetic field the particle</a:t>
            </a:r>
          </a:p>
          <a:p>
            <a:pPr marL="342900" lvl="0" indent="-342900">
              <a:buAutoNum type="alphaLcParenBoth"/>
            </a:pPr>
            <a:endParaRPr lang="en-US" dirty="0"/>
          </a:p>
          <a:p>
            <a:pPr marL="342900" lvl="0" indent="-342900">
              <a:buAutoNum type="alphaLcParenBoth"/>
            </a:pPr>
            <a:r>
              <a:rPr lang="en-US" dirty="0"/>
              <a:t>Non-uniform: gradient and curvature </a:t>
            </a:r>
            <a:r>
              <a:rPr lang="en-US" sz="1800" kern="1200" dirty="0">
                <a:solidFill>
                  <a:srgbClr val="000000"/>
                </a:solidFill>
                <a:effectLst/>
                <a:latin typeface="Calibri" panose="020F0502020204030204" pitchFamily="34" charset="0"/>
                <a:ea typeface="+mn-ea"/>
                <a:cs typeface="+mn-cs"/>
              </a:rPr>
              <a:t>drifts</a:t>
            </a:r>
            <a:r>
              <a:rPr lang="en-US" dirty="0"/>
              <a:t> </a:t>
            </a:r>
          </a:p>
          <a:p>
            <a:pPr marL="342900" lvl="0" indent="-342900">
              <a:buAutoNum type="alphaLcParenBoth"/>
            </a:pPr>
            <a:endParaRPr lang="en-US" dirty="0"/>
          </a:p>
          <a:p>
            <a:pPr marL="342900" lvl="0" indent="-342900">
              <a:buAutoNum type="alphaLcParenBoth"/>
            </a:pPr>
            <a:r>
              <a:rPr lang="en-US" dirty="0"/>
              <a:t>When a particle meets a kink that has a scale length &gt;&gt;  </a:t>
            </a:r>
            <a:r>
              <a:rPr lang="en-US" dirty="0" err="1"/>
              <a:t>rg</a:t>
            </a:r>
            <a:r>
              <a:rPr lang="en-US" dirty="0"/>
              <a:t> , all particles will progress through the kink</a:t>
            </a:r>
          </a:p>
          <a:p>
            <a:pPr marL="342900" lvl="0" indent="-342900">
              <a:buAutoNum type="alphaLcParenBoth"/>
            </a:pPr>
            <a:endParaRPr lang="en-US" dirty="0"/>
          </a:p>
          <a:p>
            <a:pPr marL="342900" lvl="0" indent="-342900">
              <a:buAutoNum type="alphaLcParenBoth"/>
            </a:pPr>
            <a:r>
              <a:rPr lang="en-US" dirty="0" err="1"/>
              <a:t>rg</a:t>
            </a:r>
            <a:r>
              <a:rPr lang="en-US" dirty="0"/>
              <a:t> scale &gt;&gt; size of the kink, all particles will pass through it without being affected much. </a:t>
            </a:r>
          </a:p>
          <a:p>
            <a:pPr marL="342900" lvl="0" indent="-342900">
              <a:buAutoNum type="alphaLcParenBoth"/>
            </a:pPr>
            <a:endParaRPr lang="en-US" dirty="0"/>
          </a:p>
          <a:p>
            <a:pPr lvl="0"/>
            <a:r>
              <a:rPr lang="en-US" dirty="0"/>
              <a:t>(e, f, g, h) When </a:t>
            </a:r>
            <a:r>
              <a:rPr lang="en-US" dirty="0" err="1"/>
              <a:t>rg</a:t>
            </a:r>
            <a:r>
              <a:rPr lang="en-US" dirty="0"/>
              <a:t> ≈ scale size of the kink</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Introduction - Current Sheets in the Solar Wind</a:t>
            </a:r>
          </a:p>
        </p:txBody>
      </p:sp>
      <p:pic>
        <p:nvPicPr>
          <p:cNvPr id="3" name="Picture 1" descr="https://github.com/Beforerr/finesst_solar_wind_discontinuities/blob/e3a573abca54aa0c7bf3f19a28b058fc68f42060/figures/fig-ids_examples.png?raw=true"/>
          <p:cNvPicPr>
            <a:picLocks noGrp="1" noChangeAspect="1"/>
          </p:cNvPicPr>
          <p:nvPr/>
        </p:nvPicPr>
        <p:blipFill>
          <a:blip r:embed="rId2"/>
          <a:stretch>
            <a:fillRect/>
          </a:stretch>
        </p:blipFill>
        <p:spPr bwMode="auto">
          <a:xfrm>
            <a:off x="457200" y="1270000"/>
            <a:ext cx="8229600" cy="2743200"/>
          </a:xfrm>
          <a:prstGeom prst="rect">
            <a:avLst/>
          </a:prstGeom>
          <a:noFill/>
          <a:ln w="9525">
            <a:noFill/>
            <a:headEnd/>
            <a:tailEnd/>
          </a:ln>
        </p:spPr>
      </p:pic>
      <mc:AlternateContent xmlns:mc="http://schemas.openxmlformats.org/markup-compatibility/2006" xmlns:a14="http://schemas.microsoft.com/office/drawing/2010/main">
        <mc:Choice Requires="a14">
          <p:sp>
            <p:nvSpPr>
              <p:cNvPr id="4" name="TextBox 3"/>
              <p:cNvSpPr txBox="1"/>
              <p:nvPr/>
            </p:nvSpPr>
            <p:spPr>
              <a:xfrm>
                <a:off x="457200" y="4076700"/>
                <a:ext cx="8229600" cy="508000"/>
              </a:xfrm>
              <a:prstGeom prst="rect">
                <a:avLst/>
              </a:prstGeom>
              <a:noFill/>
            </p:spPr>
            <p:txBody>
              <a:bodyPr/>
              <a:lstStyle/>
              <a:p>
                <a:pPr marL="0" lvl="0" indent="0" algn="ctr">
                  <a:buNone/>
                </a:pPr>
                <a:r>
                  <a:rPr dirty="0"/>
                  <a:t>Current sheets detected by PSP, Juno, STEREO and near-Earth ARTEMIS satellite: red, blue, and black lines are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𝐵</m:t>
                        </m:r>
                      </m:e>
                      <m:sub>
                        <m:r>
                          <a:rPr>
                            <a:latin typeface="Cambria Math" panose="02040503050406030204" pitchFamily="18" charset="0"/>
                          </a:rPr>
                          <m:t>𝑙</m:t>
                        </m:r>
                      </m:sub>
                    </m:sSub>
                  </m:oMath>
                </a14:m>
                <a:r>
                  <a:rPr dirty="0"/>
                  <a:t>,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𝐵</m:t>
                        </m:r>
                      </m:e>
                      <m:sub>
                        <m:r>
                          <a:rPr>
                            <a:latin typeface="Cambria Math" panose="02040503050406030204" pitchFamily="18" charset="0"/>
                          </a:rPr>
                          <m:t>𝑚</m:t>
                        </m:r>
                      </m:sub>
                    </m:sSub>
                  </m:oMath>
                </a14:m>
                <a:r>
                  <a:rPr dirty="0"/>
                  <a:t>, and |B|.</a:t>
                </a:r>
              </a:p>
            </p:txBody>
          </p:sp>
        </mc:Choice>
        <mc:Fallback xmlns="">
          <p:sp>
            <p:nvSpPr>
              <p:cNvPr id="4" name="TextBox 3"/>
              <p:cNvSpPr txBox="1">
                <a:spLocks noRot="1" noChangeAspect="1" noMove="1" noResize="1" noEditPoints="1" noAdjustHandles="1" noChangeArrowheads="1" noChangeShapeType="1" noTextEdit="1"/>
              </p:cNvSpPr>
              <p:nvPr/>
            </p:nvSpPr>
            <p:spPr>
              <a:xfrm>
                <a:off x="457200" y="4076700"/>
                <a:ext cx="8229600" cy="508000"/>
              </a:xfrm>
              <a:prstGeom prst="rect">
                <a:avLst/>
              </a:prstGeom>
              <a:blipFill>
                <a:blip r:embed="rId3"/>
                <a:stretch>
                  <a:fillRect t="-7500" b="-47500"/>
                </a:stretch>
              </a:blipFill>
            </p:spPr>
            <p:txBody>
              <a:bodyPr/>
              <a:lstStyle/>
              <a:p>
                <a:r>
                  <a:rPr lang="en-US">
                    <a:noFill/>
                  </a:rPr>
                  <a:t> </a:t>
                </a:r>
              </a:p>
            </p:txBody>
          </p:sp>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Problem: Scattering by Current Sheets</a:t>
            </a:r>
          </a:p>
        </p:txBody>
      </p:sp>
      <p:sp>
        <p:nvSpPr>
          <p:cNvPr id="3" name="Content Placeholder 2"/>
          <p:cNvSpPr>
            <a:spLocks noGrp="1"/>
          </p:cNvSpPr>
          <p:nvPr>
            <p:ph idx="1"/>
          </p:nvPr>
        </p:nvSpPr>
        <p:spPr>
          <a:xfrm>
            <a:off x="457200" y="2844523"/>
            <a:ext cx="8229600" cy="1622823"/>
          </a:xfrm>
        </p:spPr>
        <p:txBody>
          <a:bodyPr>
            <a:normAutofit fontScale="92500" lnSpcReduction="20000"/>
          </a:bodyPr>
          <a:lstStyle/>
          <a:p>
            <a:pPr marL="0" lvl="0" indent="0">
              <a:buNone/>
            </a:pPr>
            <a:r>
              <a:rPr lang="en-US" dirty="0">
                <a:solidFill>
                  <a:schemeClr val="accent6">
                    <a:lumMod val="75000"/>
                  </a:schemeClr>
                </a:solidFill>
              </a:rPr>
              <a:t>Motivation / Gap : Prior studies lack realistic solar wind statistics &amp;/ large-scale simulation in a realistic magnetic field</a:t>
            </a:r>
            <a:endParaRPr lang="en-US" b="1" i="1" dirty="0">
              <a:solidFill>
                <a:schemeClr val="accent6">
                  <a:lumMod val="75000"/>
                </a:schemeClr>
              </a:solidFill>
            </a:endParaRPr>
          </a:p>
          <a:p>
            <a:pPr marL="0" lvl="0" indent="0">
              <a:buNone/>
            </a:pPr>
            <a:endParaRPr lang="en-US" b="1" i="1" dirty="0"/>
          </a:p>
          <a:p>
            <a:pPr marL="0" lvl="0" indent="0">
              <a:buNone/>
            </a:pPr>
            <a:r>
              <a:rPr lang="en-US" b="1" i="1" dirty="0">
                <a:solidFill>
                  <a:schemeClr val="accent5">
                    <a:lumMod val="75000"/>
                  </a:schemeClr>
                </a:solidFill>
              </a:rPr>
              <a:t>How can we quantify the efficiency of ion scattering by solar wind discontinuities?</a:t>
            </a:r>
          </a:p>
        </p:txBody>
      </p:sp>
      <p:sp>
        <p:nvSpPr>
          <p:cNvPr id="5" name="TextBox 4">
            <a:extLst>
              <a:ext uri="{FF2B5EF4-FFF2-40B4-BE49-F238E27FC236}">
                <a16:creationId xmlns:a16="http://schemas.microsoft.com/office/drawing/2014/main" id="{EDBDB9B0-0E71-8E2A-12D8-AB835D1ECC07}"/>
              </a:ext>
            </a:extLst>
          </p:cNvPr>
          <p:cNvSpPr txBox="1"/>
          <p:nvPr/>
        </p:nvSpPr>
        <p:spPr>
          <a:xfrm>
            <a:off x="1054353" y="1371421"/>
            <a:ext cx="7035294" cy="1200329"/>
          </a:xfrm>
          <a:prstGeom prst="rect">
            <a:avLst/>
          </a:prstGeom>
          <a:noFill/>
        </p:spPr>
        <p:txBody>
          <a:bodyPr wrap="square">
            <a:spAutoFit/>
          </a:bodyPr>
          <a:lstStyle/>
          <a:p>
            <a:pPr marL="0" lvl="0" indent="0">
              <a:buNone/>
            </a:pPr>
            <a:r>
              <a:rPr lang="en-US" dirty="0" err="1"/>
              <a:t>Malara</a:t>
            </a:r>
            <a:r>
              <a:rPr lang="en-US" dirty="0"/>
              <a:t> et al. (2023),  </a:t>
            </a:r>
            <a:r>
              <a:rPr lang="en-US" dirty="0" err="1"/>
              <a:t>Malara</a:t>
            </a:r>
            <a:r>
              <a:rPr lang="en-US" dirty="0"/>
              <a:t>, Perri, and Zimbardo (2021) </a:t>
            </a:r>
          </a:p>
          <a:p>
            <a:r>
              <a:rPr lang="en-US" dirty="0"/>
              <a:t>Artemyev et al. (2020) , </a:t>
            </a:r>
            <a:r>
              <a:rPr lang="en-US" sz="1800" kern="1200" dirty="0">
                <a:solidFill>
                  <a:srgbClr val="000000"/>
                </a:solidFill>
                <a:effectLst/>
                <a:latin typeface="Calibri" panose="020F0502020204030204" pitchFamily="34" charset="0"/>
                <a:ea typeface="+mn-ea"/>
                <a:cs typeface="+mn-cs"/>
              </a:rPr>
              <a:t>Artemyev, </a:t>
            </a:r>
            <a:r>
              <a:rPr lang="en-US" sz="1800" kern="1200" dirty="0" err="1">
                <a:solidFill>
                  <a:srgbClr val="000000"/>
                </a:solidFill>
                <a:effectLst/>
                <a:latin typeface="Calibri" panose="020F0502020204030204" pitchFamily="34" charset="0"/>
                <a:ea typeface="+mn-ea"/>
                <a:cs typeface="+mn-cs"/>
              </a:rPr>
              <a:t>Neishtadt</a:t>
            </a:r>
            <a:r>
              <a:rPr lang="en-US" sz="1800" kern="1200" dirty="0">
                <a:solidFill>
                  <a:srgbClr val="000000"/>
                </a:solidFill>
                <a:effectLst/>
                <a:latin typeface="Calibri" panose="020F0502020204030204" pitchFamily="34" charset="0"/>
                <a:ea typeface="+mn-ea"/>
                <a:cs typeface="+mn-cs"/>
              </a:rPr>
              <a:t>, and </a:t>
            </a:r>
            <a:r>
              <a:rPr lang="en-US" sz="1800" kern="1200" dirty="0" err="1">
                <a:solidFill>
                  <a:srgbClr val="000000"/>
                </a:solidFill>
                <a:effectLst/>
                <a:latin typeface="Calibri" panose="020F0502020204030204" pitchFamily="34" charset="0"/>
                <a:ea typeface="+mn-ea"/>
                <a:cs typeface="+mn-cs"/>
              </a:rPr>
              <a:t>Zelenyi</a:t>
            </a:r>
            <a:r>
              <a:rPr lang="en-US" sz="1800" kern="1200" dirty="0">
                <a:solidFill>
                  <a:srgbClr val="000000"/>
                </a:solidFill>
                <a:effectLst/>
                <a:latin typeface="Calibri" panose="020F0502020204030204" pitchFamily="34" charset="0"/>
                <a:ea typeface="+mn-ea"/>
                <a:cs typeface="+mn-cs"/>
              </a:rPr>
              <a:t> </a:t>
            </a:r>
            <a:r>
              <a:rPr lang="en-US" dirty="0"/>
              <a:t>(2013a, 2013b) </a:t>
            </a:r>
          </a:p>
          <a:p>
            <a:pPr marL="0" lvl="0" indent="0">
              <a:buNone/>
            </a:pPr>
            <a:r>
              <a:rPr lang="en-US" dirty="0" err="1"/>
              <a:t>Zelenyi</a:t>
            </a:r>
            <a:r>
              <a:rPr lang="en-US" dirty="0"/>
              <a:t> et al. (2013), </a:t>
            </a:r>
            <a:r>
              <a:rPr lang="en-US" dirty="0" err="1"/>
              <a:t>Neishtadt</a:t>
            </a:r>
            <a:r>
              <a:rPr lang="en-US" dirty="0"/>
              <a:t> (2000)</a:t>
            </a:r>
          </a:p>
          <a:p>
            <a:pPr marL="0" lvl="0" indent="0">
              <a:buNone/>
            </a:pPr>
            <a:r>
              <a:rPr lang="en-US" dirty="0"/>
              <a:t>Büchner and </a:t>
            </a:r>
            <a:r>
              <a:rPr lang="en-US" sz="1800" kern="1200" dirty="0" err="1">
                <a:solidFill>
                  <a:srgbClr val="000000"/>
                </a:solidFill>
                <a:effectLst/>
                <a:latin typeface="Calibri" panose="020F0502020204030204" pitchFamily="34" charset="0"/>
                <a:ea typeface="+mn-ea"/>
                <a:cs typeface="+mn-cs"/>
              </a:rPr>
              <a:t>Zelenyi</a:t>
            </a:r>
            <a:r>
              <a:rPr lang="en-US" dirty="0"/>
              <a:t> (1989), ), Chen (1986), Tennyson et al (1986)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Analytical Model - Magnetic Field Model</a:t>
            </a:r>
          </a:p>
        </p:txBody>
      </p:sp>
      <p:pic>
        <p:nvPicPr>
          <p:cNvPr id="4" name="Picture 1" descr="../figures/example/thc.png"/>
          <p:cNvPicPr>
            <a:picLocks noGrp="1" noChangeAspect="1"/>
          </p:cNvPicPr>
          <p:nvPr/>
        </p:nvPicPr>
        <p:blipFill>
          <a:blip r:embed="rId3"/>
          <a:stretch>
            <a:fillRect/>
          </a:stretch>
        </p:blipFill>
        <p:spPr bwMode="auto">
          <a:xfrm>
            <a:off x="2451100" y="1193800"/>
            <a:ext cx="4241800" cy="2882900"/>
          </a:xfrm>
          <a:prstGeom prst="rect">
            <a:avLst/>
          </a:prstGeom>
          <a:noFill/>
          <a:ln w="9525">
            <a:noFill/>
            <a:headEnd/>
            <a:tailEnd/>
          </a:ln>
        </p:spPr>
      </p:pic>
      <p:sp>
        <p:nvSpPr>
          <p:cNvPr id="5" name="TextBox 3"/>
          <p:cNvSpPr txBox="1"/>
          <p:nvPr/>
        </p:nvSpPr>
        <p:spPr>
          <a:xfrm>
            <a:off x="6835140" y="2255280"/>
            <a:ext cx="2127250" cy="2682240"/>
          </a:xfrm>
          <a:prstGeom prst="rect">
            <a:avLst/>
          </a:prstGeom>
          <a:noFill/>
        </p:spPr>
        <p:txBody>
          <a:bodyPr/>
          <a:lstStyle/>
          <a:p>
            <a:pPr marL="0" lvl="0" indent="0" algn="ctr">
              <a:buNone/>
            </a:pPr>
            <a:r>
              <a:rPr dirty="0"/>
              <a:t>Example of a current sheet observed by ARTEMIS.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57200" y="4171708"/>
                <a:ext cx="8229600" cy="1097043"/>
              </a:xfrm>
            </p:spPr>
            <p:txBody>
              <a:bodyPr/>
              <a:lstStyle/>
              <a:p>
                <a:pPr marL="0" lvl="0" indent="0">
                  <a:buNone/>
                </a:pPr>
                <a14:m>
                  <m:oMathPara xmlns:m="http://schemas.openxmlformats.org/officeDocument/2006/math">
                    <m:oMathParaPr>
                      <m:jc m:val="center"/>
                    </m:oMathParaPr>
                    <m:oMath xmlns:m="http://schemas.openxmlformats.org/officeDocument/2006/math">
                      <m:r>
                        <a:rPr smtClean="0">
                          <a:latin typeface="Cambria Math" panose="02040503050406030204" pitchFamily="18" charset="0"/>
                        </a:rPr>
                        <m:t>𝐁</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𝐵</m:t>
                          </m:r>
                        </m:e>
                        <m:sub>
                          <m:r>
                            <a:rPr>
                              <a:latin typeface="Cambria Math" panose="02040503050406030204" pitchFamily="18" charset="0"/>
                            </a:rPr>
                            <m:t>0</m:t>
                          </m:r>
                        </m:sub>
                      </m:sSub>
                      <m:d>
                        <m:dPr>
                          <m:ctrlPr>
                            <a:rPr i="1">
                              <a:latin typeface="Cambria Math" panose="02040503050406030204" pitchFamily="18" charset="0"/>
                            </a:rPr>
                          </m:ctrlPr>
                        </m:dPr>
                        <m:e>
                          <m:r>
                            <m:rPr>
                              <m:sty m:val="p"/>
                            </m:rPr>
                            <a:rPr>
                              <a:latin typeface="Cambria Math" panose="02040503050406030204" pitchFamily="18" charset="0"/>
                            </a:rPr>
                            <m:t>cos</m:t>
                          </m:r>
                          <m:r>
                            <a:rPr>
                              <a:latin typeface="Cambria Math" panose="02040503050406030204" pitchFamily="18" charset="0"/>
                            </a:rPr>
                            <m:t>𝜃</m:t>
                          </m:r>
                          <m:r>
                            <a:rPr>
                              <a:latin typeface="Cambria Math" panose="02040503050406030204" pitchFamily="18" charset="0"/>
                            </a:rPr>
                            <m:t> </m:t>
                          </m:r>
                          <m:sSub>
                            <m:sSubPr>
                              <m:ctrlPr>
                                <a:rPr i="1">
                                  <a:latin typeface="Cambria Math" panose="02040503050406030204" pitchFamily="18" charset="0"/>
                                </a:rPr>
                              </m:ctrlPr>
                            </m:sSubPr>
                            <m:e>
                              <m:r>
                                <a:rPr>
                                  <a:latin typeface="Cambria Math" panose="02040503050406030204" pitchFamily="18" charset="0"/>
                                </a:rPr>
                                <m:t>𝐞</m:t>
                              </m:r>
                            </m:e>
                            <m:sub>
                              <m:r>
                                <a:rPr>
                                  <a:latin typeface="Cambria Math" panose="02040503050406030204" pitchFamily="18" charset="0"/>
                                </a:rPr>
                                <m:t>𝐳</m:t>
                              </m:r>
                            </m:sub>
                          </m:sSub>
                          <m:r>
                            <a:rPr>
                              <a:latin typeface="Cambria Math" panose="02040503050406030204" pitchFamily="18" charset="0"/>
                            </a:rPr>
                            <m:t>+</m:t>
                          </m:r>
                          <m:r>
                            <m:rPr>
                              <m:sty m:val="p"/>
                            </m:rPr>
                            <a:rPr>
                              <a:latin typeface="Cambria Math" panose="02040503050406030204" pitchFamily="18" charset="0"/>
                            </a:rPr>
                            <m:t>sin</m:t>
                          </m:r>
                          <m:r>
                            <a:rPr>
                              <a:latin typeface="Cambria Math" panose="02040503050406030204" pitchFamily="18" charset="0"/>
                            </a:rPr>
                            <m:t>𝜃</m:t>
                          </m:r>
                          <m:d>
                            <m:dPr>
                              <m:ctrlPr>
                                <a:rPr i="1">
                                  <a:latin typeface="Cambria Math" panose="02040503050406030204" pitchFamily="18" charset="0"/>
                                </a:rPr>
                              </m:ctrlPr>
                            </m:dPr>
                            <m:e>
                              <m:r>
                                <m:rPr>
                                  <m:sty m:val="p"/>
                                </m:rPr>
                                <a:rPr>
                                  <a:latin typeface="Cambria Math" panose="02040503050406030204" pitchFamily="18" charset="0"/>
                                </a:rPr>
                                <m:t>sin</m:t>
                              </m:r>
                              <m:r>
                                <a:rPr>
                                  <a:latin typeface="Cambria Math" panose="02040503050406030204" pitchFamily="18" charset="0"/>
                                </a:rPr>
                                <m:t>𝜑</m:t>
                              </m:r>
                              <m:d>
                                <m:dPr>
                                  <m:ctrlPr>
                                    <a:rPr i="1">
                                      <a:latin typeface="Cambria Math" panose="02040503050406030204" pitchFamily="18" charset="0"/>
                                    </a:rPr>
                                  </m:ctrlPr>
                                </m:dPr>
                                <m:e>
                                  <m:r>
                                    <a:rPr>
                                      <a:latin typeface="Cambria Math" panose="02040503050406030204" pitchFamily="18" charset="0"/>
                                    </a:rPr>
                                    <m:t>𝑧</m:t>
                                  </m:r>
                                </m:e>
                              </m:d>
                              <m:r>
                                <a:rPr>
                                  <a:latin typeface="Cambria Math" panose="02040503050406030204" pitchFamily="18" charset="0"/>
                                </a:rPr>
                                <m:t> </m:t>
                              </m:r>
                              <m:sSub>
                                <m:sSubPr>
                                  <m:ctrlPr>
                                    <a:rPr i="1">
                                      <a:latin typeface="Cambria Math" panose="02040503050406030204" pitchFamily="18" charset="0"/>
                                    </a:rPr>
                                  </m:ctrlPr>
                                </m:sSubPr>
                                <m:e>
                                  <m:r>
                                    <a:rPr>
                                      <a:latin typeface="Cambria Math" panose="02040503050406030204" pitchFamily="18" charset="0"/>
                                    </a:rPr>
                                    <m:t>𝐞</m:t>
                                  </m:r>
                                </m:e>
                                <m:sub>
                                  <m:r>
                                    <a:rPr>
                                      <a:latin typeface="Cambria Math" panose="02040503050406030204" pitchFamily="18" charset="0"/>
                                    </a:rPr>
                                    <m:t>𝐱</m:t>
                                  </m:r>
                                </m:sub>
                              </m:sSub>
                              <m:r>
                                <a:rPr>
                                  <a:latin typeface="Cambria Math" panose="02040503050406030204" pitchFamily="18" charset="0"/>
                                </a:rPr>
                                <m:t>+</m:t>
                              </m:r>
                              <m:r>
                                <m:rPr>
                                  <m:sty m:val="p"/>
                                </m:rPr>
                                <a:rPr>
                                  <a:latin typeface="Cambria Math" panose="02040503050406030204" pitchFamily="18" charset="0"/>
                                </a:rPr>
                                <m:t>cos</m:t>
                              </m:r>
                              <m:r>
                                <a:rPr>
                                  <a:latin typeface="Cambria Math" panose="02040503050406030204" pitchFamily="18" charset="0"/>
                                </a:rPr>
                                <m:t>𝜑</m:t>
                              </m:r>
                              <m:d>
                                <m:dPr>
                                  <m:ctrlPr>
                                    <a:rPr i="1">
                                      <a:latin typeface="Cambria Math" panose="02040503050406030204" pitchFamily="18" charset="0"/>
                                    </a:rPr>
                                  </m:ctrlPr>
                                </m:dPr>
                                <m:e>
                                  <m:r>
                                    <a:rPr>
                                      <a:latin typeface="Cambria Math" panose="02040503050406030204" pitchFamily="18" charset="0"/>
                                    </a:rPr>
                                    <m:t>𝑧</m:t>
                                  </m:r>
                                </m:e>
                              </m:d>
                              <m:r>
                                <a:rPr>
                                  <a:latin typeface="Cambria Math" panose="02040503050406030204" pitchFamily="18" charset="0"/>
                                </a:rPr>
                                <m:t> </m:t>
                              </m:r>
                              <m:sSub>
                                <m:sSubPr>
                                  <m:ctrlPr>
                                    <a:rPr i="1">
                                      <a:latin typeface="Cambria Math" panose="02040503050406030204" pitchFamily="18" charset="0"/>
                                    </a:rPr>
                                  </m:ctrlPr>
                                </m:sSubPr>
                                <m:e>
                                  <m:r>
                                    <a:rPr>
                                      <a:latin typeface="Cambria Math" panose="02040503050406030204" pitchFamily="18" charset="0"/>
                                    </a:rPr>
                                    <m:t>𝐞</m:t>
                                  </m:r>
                                </m:e>
                                <m:sub>
                                  <m:r>
                                    <a:rPr>
                                      <a:latin typeface="Cambria Math" panose="02040503050406030204" pitchFamily="18" charset="0"/>
                                    </a:rPr>
                                    <m:t>𝐲</m:t>
                                  </m:r>
                                </m:sub>
                              </m:sSub>
                            </m:e>
                          </m:d>
                        </m:e>
                      </m:d>
                    </m:oMath>
                  </m:oMathPara>
                </a14:m>
                <a:endParaRPr dirty="0"/>
              </a:p>
              <a:p>
                <a:pPr marL="0" lvl="0" indent="0">
                  <a:buNone/>
                </a:pPr>
                <a14:m>
                  <m:oMathPara xmlns:m="http://schemas.openxmlformats.org/officeDocument/2006/math">
                    <m:oMathParaPr>
                      <m:jc m:val="centerGroup"/>
                    </m:oMathParaPr>
                    <m:oMath xmlns:m="http://schemas.openxmlformats.org/officeDocument/2006/math">
                      <m:r>
                        <a:rPr>
                          <a:latin typeface="Cambria Math" panose="02040503050406030204" pitchFamily="18" charset="0"/>
                        </a:rPr>
                        <m:t>𝜑</m:t>
                      </m:r>
                      <m:d>
                        <m:dPr>
                          <m:ctrlPr>
                            <a:rPr i="1">
                              <a:latin typeface="Cambria Math" panose="02040503050406030204" pitchFamily="18" charset="0"/>
                            </a:rPr>
                          </m:ctrlPr>
                        </m:dPr>
                        <m:e>
                          <m:r>
                            <a:rPr>
                              <a:latin typeface="Cambria Math" panose="02040503050406030204" pitchFamily="18" charset="0"/>
                            </a:rPr>
                            <m:t>𝑧</m:t>
                          </m:r>
                        </m:e>
                      </m:d>
                      <m:r>
                        <a:rPr>
                          <a:latin typeface="Cambria Math" panose="02040503050406030204" pitchFamily="18" charset="0"/>
                        </a:rPr>
                        <m:t>=</m:t>
                      </m:r>
                      <m:r>
                        <a:rPr>
                          <a:latin typeface="Cambria Math" panose="02040503050406030204" pitchFamily="18" charset="0"/>
                        </a:rPr>
                        <m:t>𝛽</m:t>
                      </m:r>
                      <m:r>
                        <m:rPr>
                          <m:sty m:val="p"/>
                        </m:rPr>
                        <a:rPr>
                          <a:latin typeface="Cambria Math" panose="02040503050406030204" pitchFamily="18" charset="0"/>
                        </a:rPr>
                        <m:t>tanh</m:t>
                      </m:r>
                      <m:d>
                        <m:dPr>
                          <m:ctrlPr>
                            <a:rPr i="1">
                              <a:latin typeface="Cambria Math" panose="02040503050406030204" pitchFamily="18" charset="0"/>
                            </a:rPr>
                          </m:ctrlPr>
                        </m:dPr>
                        <m:e>
                          <m:r>
                            <a:rPr>
                              <a:latin typeface="Cambria Math" panose="02040503050406030204" pitchFamily="18" charset="0"/>
                            </a:rPr>
                            <m:t>𝑧</m:t>
                          </m:r>
                          <m:r>
                            <a:rPr>
                              <a:latin typeface="Cambria Math" panose="02040503050406030204" pitchFamily="18" charset="0"/>
                            </a:rPr>
                            <m:t>/</m:t>
                          </m:r>
                          <m:r>
                            <a:rPr>
                              <a:latin typeface="Cambria Math" panose="02040503050406030204" pitchFamily="18" charset="0"/>
                            </a:rPr>
                            <m:t>𝐿</m:t>
                          </m:r>
                        </m:e>
                      </m:d>
                    </m:oMath>
                  </m:oMathPara>
                </a14:m>
                <a:endParaRPr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57200" y="4171708"/>
                <a:ext cx="8229600" cy="1097043"/>
              </a:xfrm>
              <a:blipFill>
                <a:blip r:embed="rId4"/>
                <a:stretch>
                  <a:fillRect/>
                </a:stretch>
              </a:blipFill>
            </p:spPr>
            <p:txBody>
              <a:bodyPr/>
              <a:lstStyle/>
              <a:p>
                <a:r>
                  <a:rPr lang="en-US">
                    <a:noFill/>
                  </a:rPr>
                  <a:t> </a:t>
                </a:r>
              </a:p>
            </p:txBody>
          </p:sp>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Analytical Model - Hamiltonian Approach</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57200" y="1200150"/>
                <a:ext cx="8229600" cy="3890009"/>
              </a:xfrm>
            </p:spPr>
            <p:txBody>
              <a:bodyPr>
                <a:normAutofit fontScale="92500" lnSpcReduction="10000"/>
              </a:bodyPr>
              <a:lstStyle/>
              <a:p>
                <a:pPr marL="0" lvl="0" indent="0">
                  <a:buNone/>
                </a:pPr>
                <a:r>
                  <a:rPr dirty="0"/>
                  <a:t>The motion of a particle can be expressed in the Hamiltonian formalism as follows:</a:t>
                </a:r>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𝐻</m:t>
                      </m:r>
                      <m:r>
                        <a:rPr>
                          <a:latin typeface="Cambria Math" panose="02040503050406030204" pitchFamily="18" charset="0"/>
                        </a:rPr>
                        <m:t>=</m:t>
                      </m:r>
                      <m:f>
                        <m:fPr>
                          <m:ctrlPr>
                            <a:rPr i="1">
                              <a:latin typeface="Cambria Math" panose="02040503050406030204" pitchFamily="18" charset="0"/>
                            </a:rPr>
                          </m:ctrlPr>
                        </m:fPr>
                        <m:num>
                          <m:r>
                            <a:rPr>
                              <a:latin typeface="Cambria Math" panose="02040503050406030204" pitchFamily="18" charset="0"/>
                            </a:rPr>
                            <m:t>1</m:t>
                          </m:r>
                        </m:num>
                        <m:den>
                          <m:r>
                            <a:rPr>
                              <a:latin typeface="Cambria Math" panose="02040503050406030204" pitchFamily="18" charset="0"/>
                            </a:rPr>
                            <m:t>2</m:t>
                          </m:r>
                          <m:r>
                            <a:rPr>
                              <a:latin typeface="Cambria Math" panose="02040503050406030204" pitchFamily="18" charset="0"/>
                            </a:rPr>
                            <m:t>𝑚</m:t>
                          </m:r>
                        </m:den>
                      </m:f>
                      <m:sSup>
                        <m:sSupPr>
                          <m:ctrlPr>
                            <a:rPr i="1">
                              <a:latin typeface="Cambria Math" panose="02040503050406030204" pitchFamily="18" charset="0"/>
                            </a:rPr>
                          </m:ctrlPr>
                        </m:sSupPr>
                        <m:e>
                          <m:d>
                            <m:dPr>
                              <m:ctrlPr>
                                <a:rPr i="1">
                                  <a:latin typeface="Cambria Math" panose="02040503050406030204" pitchFamily="18" charset="0"/>
                                </a:rPr>
                              </m:ctrlPr>
                            </m:dPr>
                            <m:e>
                              <m:r>
                                <a:rPr>
                                  <a:latin typeface="Cambria Math" panose="02040503050406030204" pitchFamily="18" charset="0"/>
                                </a:rPr>
                                <m:t>𝐩</m:t>
                              </m:r>
                              <m:r>
                                <a:rPr>
                                  <a:latin typeface="Cambria Math" panose="02040503050406030204" pitchFamily="18" charset="0"/>
                                </a:rPr>
                                <m:t>−</m:t>
                              </m:r>
                              <m:r>
                                <a:rPr>
                                  <a:latin typeface="Cambria Math" panose="02040503050406030204" pitchFamily="18" charset="0"/>
                                </a:rPr>
                                <m:t>𝑞</m:t>
                              </m:r>
                              <m:r>
                                <a:rPr>
                                  <a:latin typeface="Cambria Math" panose="02040503050406030204" pitchFamily="18" charset="0"/>
                                </a:rPr>
                                <m:t>𝐀</m:t>
                              </m:r>
                            </m:e>
                          </m:d>
                        </m:e>
                        <m:sup>
                          <m:r>
                            <a:rPr>
                              <a:latin typeface="Cambria Math" panose="02040503050406030204" pitchFamily="18" charset="0"/>
                            </a:rPr>
                            <m:t>2</m:t>
                          </m:r>
                        </m:sup>
                      </m:sSup>
                    </m:oMath>
                  </m:oMathPara>
                </a14:m>
                <a:endParaRPr dirty="0"/>
              </a:p>
              <a:p>
                <a:pPr marL="0" lvl="0" indent="0">
                  <a:buNone/>
                </a:pPr>
                <a:r>
                  <a:rPr dirty="0"/>
                  <a:t>where </a:t>
                </a:r>
                <a14:m>
                  <m:oMath xmlns:m="http://schemas.openxmlformats.org/officeDocument/2006/math">
                    <m:r>
                      <a:rPr>
                        <a:latin typeface="Cambria Math" panose="02040503050406030204" pitchFamily="18" charset="0"/>
                      </a:rPr>
                      <m:t>𝐀</m:t>
                    </m:r>
                  </m:oMath>
                </a14:m>
                <a:r>
                  <a:rPr dirty="0"/>
                  <a:t> represents the magnetic vector potential, </a:t>
                </a:r>
                <a14:m>
                  <m:oMath xmlns:m="http://schemas.openxmlformats.org/officeDocument/2006/math">
                    <m:r>
                      <a:rPr>
                        <a:latin typeface="Cambria Math" panose="02040503050406030204" pitchFamily="18" charset="0"/>
                      </a:rPr>
                      <m:t>𝐩</m:t>
                    </m:r>
                  </m:oMath>
                </a14:m>
                <a:r>
                  <a:rPr dirty="0"/>
                  <a:t> is the canonical momentum. </a:t>
                </a:r>
                <a:endParaRPr lang="en-US" dirty="0"/>
              </a:p>
              <a:p>
                <a:pPr marL="0" lvl="0" indent="0">
                  <a:buNone/>
                </a:pPr>
                <a:endParaRPr lang="en-US" dirty="0"/>
              </a:p>
              <a:p>
                <a:pPr marL="0" lvl="0" indent="0">
                  <a:buNone/>
                </a:pPr>
                <a:r>
                  <a:rPr dirty="0"/>
                  <a:t>More specifically, the magnetic vector potential </a:t>
                </a:r>
                <a14:m>
                  <m:oMath xmlns:m="http://schemas.openxmlformats.org/officeDocument/2006/math">
                    <m:r>
                      <a:rPr>
                        <a:latin typeface="Cambria Math" panose="02040503050406030204" pitchFamily="18" charset="0"/>
                      </a:rPr>
                      <m:t>𝐀</m:t>
                    </m:r>
                  </m:oMath>
                </a14:m>
                <a:r>
                  <a:rPr dirty="0"/>
                  <a:t> can be expressed in an exact integrable form:</a:t>
                </a:r>
                <a:endParaRPr lang="en-US" dirty="0"/>
              </a:p>
              <a:p>
                <a:pPr marL="0" lvl="0" indent="0">
                  <a:buNone/>
                </a:pPr>
                <a:endParaRPr dirty="0"/>
              </a:p>
              <a:p>
                <a:pPr marL="0" lvl="0" indent="0">
                  <a:buNone/>
                </a:pPr>
                <a14:m>
                  <m:oMathPara xmlns:m="http://schemas.openxmlformats.org/officeDocument/2006/math">
                    <m:oMathParaPr>
                      <m:jc m:val="center"/>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𝐴</m:t>
                          </m:r>
                        </m:e>
                        <m:sub>
                          <m:r>
                            <a:rPr>
                              <a:latin typeface="Cambria Math" panose="02040503050406030204" pitchFamily="18" charset="0"/>
                            </a:rPr>
                            <m:t>𝑥</m:t>
                          </m:r>
                        </m:sub>
                      </m:sSub>
                      <m:r>
                        <a:rPr>
                          <a:latin typeface="Cambria Math" panose="02040503050406030204" pitchFamily="18" charset="0"/>
                        </a:rPr>
                        <m:t>=</m:t>
                      </m:r>
                      <m:r>
                        <a:rPr>
                          <a:latin typeface="Cambria Math" panose="02040503050406030204" pitchFamily="18" charset="0"/>
                        </a:rPr>
                        <m:t>𝐿</m:t>
                      </m:r>
                      <m:sSub>
                        <m:sSubPr>
                          <m:ctrlPr>
                            <a:rPr i="1">
                              <a:latin typeface="Cambria Math" panose="02040503050406030204" pitchFamily="18" charset="0"/>
                            </a:rPr>
                          </m:ctrlPr>
                        </m:sSubPr>
                        <m:e>
                          <m:r>
                            <a:rPr>
                              <a:latin typeface="Cambria Math" panose="02040503050406030204" pitchFamily="18" charset="0"/>
                            </a:rPr>
                            <m:t>𝐵</m:t>
                          </m:r>
                        </m:e>
                        <m:sub>
                          <m:r>
                            <a:rPr>
                              <a:latin typeface="Cambria Math" panose="02040503050406030204" pitchFamily="18" charset="0"/>
                            </a:rPr>
                            <m:t>𝑡</m:t>
                          </m:r>
                        </m:sub>
                      </m:sSub>
                      <m:sSub>
                        <m:sSubPr>
                          <m:ctrlPr>
                            <a:rPr i="1">
                              <a:latin typeface="Cambria Math" panose="02040503050406030204" pitchFamily="18" charset="0"/>
                            </a:rPr>
                          </m:ctrlPr>
                        </m:sSubPr>
                        <m:e>
                          <m:r>
                            <a:rPr>
                              <a:latin typeface="Cambria Math" panose="02040503050406030204" pitchFamily="18" charset="0"/>
                            </a:rPr>
                            <m:t>𝑓</m:t>
                          </m:r>
                        </m:e>
                        <m:sub>
                          <m:r>
                            <a:rPr>
                              <a:latin typeface="Cambria Math" panose="02040503050406030204" pitchFamily="18" charset="0"/>
                            </a:rPr>
                            <m:t>1</m:t>
                          </m:r>
                        </m:sub>
                      </m:sSub>
                      <m:d>
                        <m:dPr>
                          <m:ctrlPr>
                            <a:rPr i="1">
                              <a:latin typeface="Cambria Math" panose="02040503050406030204" pitchFamily="18" charset="0"/>
                            </a:rPr>
                          </m:ctrlPr>
                        </m:dPr>
                        <m:e>
                          <m:r>
                            <a:rPr>
                              <a:latin typeface="Cambria Math" panose="02040503050406030204" pitchFamily="18" charset="0"/>
                            </a:rPr>
                            <m:t>𝑧</m:t>
                          </m:r>
                        </m:e>
                      </m:d>
                      <m:r>
                        <a:rPr>
                          <a:latin typeface="Cambria Math" panose="02040503050406030204" pitchFamily="18" charset="0"/>
                        </a:rPr>
                        <m:t>,  </m:t>
                      </m:r>
                      <m:sSub>
                        <m:sSubPr>
                          <m:ctrlPr>
                            <a:rPr i="1">
                              <a:latin typeface="Cambria Math" panose="02040503050406030204" pitchFamily="18" charset="0"/>
                            </a:rPr>
                          </m:ctrlPr>
                        </m:sSubPr>
                        <m:e>
                          <m:r>
                            <a:rPr>
                              <a:latin typeface="Cambria Math" panose="02040503050406030204" pitchFamily="18" charset="0"/>
                            </a:rPr>
                            <m:t>𝐴</m:t>
                          </m:r>
                        </m:e>
                        <m:sub>
                          <m:r>
                            <a:rPr>
                              <a:latin typeface="Cambria Math" panose="02040503050406030204" pitchFamily="18" charset="0"/>
                            </a:rPr>
                            <m:t>𝑦</m:t>
                          </m:r>
                        </m:sub>
                      </m:sSub>
                      <m:r>
                        <a:rPr>
                          <a:latin typeface="Cambria Math" panose="02040503050406030204" pitchFamily="18" charset="0"/>
                        </a:rPr>
                        <m:t>=</m:t>
                      </m:r>
                      <m:r>
                        <a:rPr>
                          <a:latin typeface="Cambria Math" panose="02040503050406030204" pitchFamily="18" charset="0"/>
                        </a:rPr>
                        <m:t>𝐿</m:t>
                      </m:r>
                      <m:sSub>
                        <m:sSubPr>
                          <m:ctrlPr>
                            <a:rPr i="1">
                              <a:latin typeface="Cambria Math" panose="02040503050406030204" pitchFamily="18" charset="0"/>
                            </a:rPr>
                          </m:ctrlPr>
                        </m:sSubPr>
                        <m:e>
                          <m:r>
                            <a:rPr>
                              <a:latin typeface="Cambria Math" panose="02040503050406030204" pitchFamily="18" charset="0"/>
                            </a:rPr>
                            <m:t>𝐵</m:t>
                          </m:r>
                        </m:e>
                        <m:sub>
                          <m:r>
                            <a:rPr>
                              <a:latin typeface="Cambria Math" panose="02040503050406030204" pitchFamily="18" charset="0"/>
                            </a:rPr>
                            <m:t>𝑡</m:t>
                          </m:r>
                        </m:sub>
                      </m:sSub>
                      <m:sSub>
                        <m:sSubPr>
                          <m:ctrlPr>
                            <a:rPr i="1">
                              <a:latin typeface="Cambria Math" panose="02040503050406030204" pitchFamily="18" charset="0"/>
                            </a:rPr>
                          </m:ctrlPr>
                        </m:sSubPr>
                        <m:e>
                          <m:r>
                            <a:rPr>
                              <a:latin typeface="Cambria Math" panose="02040503050406030204" pitchFamily="18" charset="0"/>
                            </a:rPr>
                            <m:t>𝑓</m:t>
                          </m:r>
                        </m:e>
                        <m:sub>
                          <m:r>
                            <a:rPr>
                              <a:latin typeface="Cambria Math" panose="02040503050406030204" pitchFamily="18" charset="0"/>
                            </a:rPr>
                            <m:t>2</m:t>
                          </m:r>
                        </m:sub>
                      </m:sSub>
                      <m:d>
                        <m:dPr>
                          <m:ctrlPr>
                            <a:rPr i="1">
                              <a:latin typeface="Cambria Math" panose="02040503050406030204" pitchFamily="18" charset="0"/>
                            </a:rPr>
                          </m:ctrlPr>
                        </m:dPr>
                        <m:e>
                          <m:r>
                            <a:rPr>
                              <a:latin typeface="Cambria Math" panose="02040503050406030204" pitchFamily="18" charset="0"/>
                            </a:rPr>
                            <m:t>𝑧</m:t>
                          </m:r>
                        </m:e>
                      </m:d>
                      <m:r>
                        <a:rPr>
                          <a:latin typeface="Cambria Math" panose="02040503050406030204" pitchFamily="18" charset="0"/>
                        </a:rPr>
                        <m:t>+</m:t>
                      </m:r>
                      <m:r>
                        <a:rPr>
                          <a:latin typeface="Cambria Math" panose="02040503050406030204" pitchFamily="18" charset="0"/>
                        </a:rPr>
                        <m:t>𝑥</m:t>
                      </m:r>
                      <m:sSub>
                        <m:sSubPr>
                          <m:ctrlPr>
                            <a:rPr i="1">
                              <a:latin typeface="Cambria Math" panose="02040503050406030204" pitchFamily="18" charset="0"/>
                            </a:rPr>
                          </m:ctrlPr>
                        </m:sSubPr>
                        <m:e>
                          <m:r>
                            <a:rPr>
                              <a:latin typeface="Cambria Math" panose="02040503050406030204" pitchFamily="18" charset="0"/>
                            </a:rPr>
                            <m:t>𝐵</m:t>
                          </m:r>
                        </m:e>
                        <m:sub>
                          <m:r>
                            <a:rPr>
                              <a:latin typeface="Cambria Math" panose="02040503050406030204" pitchFamily="18" charset="0"/>
                            </a:rPr>
                            <m:t>𝑛</m:t>
                          </m:r>
                        </m:sub>
                      </m:sSub>
                      <m:r>
                        <a:rPr>
                          <a:latin typeface="Cambria Math" panose="02040503050406030204" pitchFamily="18" charset="0"/>
                        </a:rPr>
                        <m:t>,  </m:t>
                      </m:r>
                      <m:sSub>
                        <m:sSubPr>
                          <m:ctrlPr>
                            <a:rPr i="1">
                              <a:latin typeface="Cambria Math" panose="02040503050406030204" pitchFamily="18" charset="0"/>
                            </a:rPr>
                          </m:ctrlPr>
                        </m:sSubPr>
                        <m:e>
                          <m:r>
                            <a:rPr>
                              <a:latin typeface="Cambria Math" panose="02040503050406030204" pitchFamily="18" charset="0"/>
                            </a:rPr>
                            <m:t>𝐴</m:t>
                          </m:r>
                        </m:e>
                        <m:sub>
                          <m:r>
                            <a:rPr>
                              <a:latin typeface="Cambria Math" panose="02040503050406030204" pitchFamily="18" charset="0"/>
                            </a:rPr>
                            <m:t>𝑧</m:t>
                          </m:r>
                        </m:sub>
                      </m:sSub>
                      <m:r>
                        <a:rPr>
                          <a:latin typeface="Cambria Math" panose="02040503050406030204" pitchFamily="18" charset="0"/>
                        </a:rPr>
                        <m:t>=0</m:t>
                      </m:r>
                    </m:oMath>
                  </m:oMathPara>
                </a14:m>
                <a:endParaRPr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57200" y="1200150"/>
                <a:ext cx="8229600" cy="3890009"/>
              </a:xfrm>
              <a:blipFill>
                <a:blip r:embed="rId3"/>
                <a:stretch>
                  <a:fillRect l="-1080" t="-1954" r="-154"/>
                </a:stretch>
              </a:blipFill>
            </p:spPr>
            <p:txBody>
              <a:bodyPr/>
              <a:lstStyle/>
              <a:p>
                <a:r>
                  <a:rPr lang="en-US">
                    <a:noFill/>
                  </a:rPr>
                  <a:t> </a:t>
                </a:r>
              </a:p>
            </p:txBody>
          </p:sp>
        </mc:Fallback>
      </mc:AlternateContent>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2787</Words>
  <Application>Microsoft Macintosh PowerPoint</Application>
  <PresentationFormat>On-screen Show (16:9)</PresentationFormat>
  <Paragraphs>251</Paragraphs>
  <Slides>25</Slides>
  <Notes>16</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Cambria Math</vt:lpstr>
      <vt:lpstr>Courier</vt:lpstr>
      <vt:lpstr>Office Theme</vt:lpstr>
      <vt:lpstr>Pitch-Angle Scattering of Energetic Particles by Solar Wind Current Sheets</vt:lpstr>
      <vt:lpstr>Introduction</vt:lpstr>
      <vt:lpstr>Introduction - Particle Transport in Turbulent Magnetic Field</vt:lpstr>
      <vt:lpstr>Introduction - Turbulence and Coherent Structures</vt:lpstr>
      <vt:lpstr>Introduction - Particle Motion in Magnetic Field</vt:lpstr>
      <vt:lpstr>Introduction - Current Sheets in the Solar Wind</vt:lpstr>
      <vt:lpstr>The Problem: Scattering by Current Sheets</vt:lpstr>
      <vt:lpstr>Analytical Model - Magnetic Field Model</vt:lpstr>
      <vt:lpstr>Analytical Model - Hamiltonian Approach</vt:lpstr>
      <vt:lpstr>Analytical Model - Dimensionless Hamiltonian and Asymptotic Expansion</vt:lpstr>
      <vt:lpstr>Adiabatic Invariance and Pitch Angle</vt:lpstr>
      <vt:lpstr>Destruction of Adiabatic Invariance: Separatrix and Uncertainty Curve</vt:lpstr>
      <vt:lpstr>Uncertainty curve</vt:lpstr>
      <vt:lpstr>Part 2</vt:lpstr>
      <vt:lpstr>Test Particle Simulations - Solar Wind Dataset</vt:lpstr>
      <vt:lpstr>Examples of Pitch Angle Scattering</vt:lpstr>
      <vt:lpstr>Transition Matrix</vt:lpstr>
      <vt:lpstr>Pitch angle scattering by typical discontinuity</vt:lpstr>
      <vt:lpstr>Transition Matrix</vt:lpstr>
      <vt:lpstr>Weighted Transition Matrix</vt:lpstr>
      <vt:lpstr>Long-Term Pitch Angle Evolution</vt:lpstr>
      <vt:lpstr>Pitch angle scattering =&gt; Parallel Diffusion</vt:lpstr>
      <vt:lpstr>Implications for Particle Transport</vt:lpstr>
      <vt:lpstr>Conclusions</vt:lpstr>
      <vt:lpstr>References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Pitch-Angle Scattering of Energetic Particles by Solar Wind Current Sheets</dc:title>
  <dc:creator>Zijin Zhang; Anton V. Artemyev; Vassilis Angelopoulos</dc:creator>
  <cp:keywords/>
  <cp:lastModifiedBy>Zijin Zhang</cp:lastModifiedBy>
  <cp:revision>47</cp:revision>
  <dcterms:created xsi:type="dcterms:W3CDTF">2025-02-21T09:17:43Z</dcterms:created>
  <dcterms:modified xsi:type="dcterms:W3CDTF">2025-02-21T22:10:34Z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ibliography">
    <vt:lpwstr/>
  </property>
  <property fmtid="{D5CDD505-2E9C-101B-9397-08002B2CF9AE}" pid="6" name="by-affiliation">
    <vt:lpwstr/>
  </property>
  <property fmtid="{D5CDD505-2E9C-101B-9397-08002B2CF9AE}" pid="7" name="by-author">
    <vt:lpwstr/>
  </property>
  <property fmtid="{D5CDD505-2E9C-101B-9397-08002B2CF9AE}" pid="8" name="header-includes">
    <vt:lpwstr/>
  </property>
  <property fmtid="{D5CDD505-2E9C-101B-9397-08002B2CF9AE}" pid="9" name="include-after">
    <vt:lpwstr/>
  </property>
  <property fmtid="{D5CDD505-2E9C-101B-9397-08002B2CF9AE}" pid="10" name="include-before">
    <vt:lpwstr/>
  </property>
  <property fmtid="{D5CDD505-2E9C-101B-9397-08002B2CF9AE}" pid="11" name="labels">
    <vt:lpwstr/>
  </property>
  <property fmtid="{D5CDD505-2E9C-101B-9397-08002B2CF9AE}" pid="12" name="manuscript">
    <vt:lpwstr/>
  </property>
  <property fmtid="{D5CDD505-2E9C-101B-9397-08002B2CF9AE}" pid="13" name="subtitle">
    <vt:lpwstr>Understanding the Role of Coherent Structures in particle transport</vt:lpwstr>
  </property>
  <property fmtid="{D5CDD505-2E9C-101B-9397-08002B2CF9AE}" pid="14" name="toc-title">
    <vt:lpwstr>Table of contents</vt:lpwstr>
  </property>
</Properties>
</file>